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>
  <p:sldMasterIdLst>
    <p:sldMasterId id="2147483654" r:id="rId1"/>
  </p:sldMasterIdLst>
  <p:notesMasterIdLst>
    <p:notesMasterId r:id="rId60"/>
  </p:notesMasterIdLst>
  <p:handoutMasterIdLst>
    <p:handoutMasterId r:id="rId61"/>
  </p:handoutMasterIdLst>
  <p:sldIdLst>
    <p:sldId id="2873" r:id="rId2"/>
    <p:sldId id="3415" r:id="rId3"/>
    <p:sldId id="3502" r:id="rId4"/>
    <p:sldId id="3455" r:id="rId5"/>
    <p:sldId id="3499" r:id="rId6"/>
    <p:sldId id="3457" r:id="rId7"/>
    <p:sldId id="3458" r:id="rId8"/>
    <p:sldId id="3459" r:id="rId9"/>
    <p:sldId id="3460" r:id="rId10"/>
    <p:sldId id="3419" r:id="rId11"/>
    <p:sldId id="3420" r:id="rId12"/>
    <p:sldId id="3461" r:id="rId13"/>
    <p:sldId id="3462" r:id="rId14"/>
    <p:sldId id="3463" r:id="rId15"/>
    <p:sldId id="3464" r:id="rId16"/>
    <p:sldId id="3465" r:id="rId17"/>
    <p:sldId id="3466" r:id="rId18"/>
    <p:sldId id="3467" r:id="rId19"/>
    <p:sldId id="3468" r:id="rId20"/>
    <p:sldId id="3475" r:id="rId21"/>
    <p:sldId id="3476" r:id="rId22"/>
    <p:sldId id="3478" r:id="rId23"/>
    <p:sldId id="3479" r:id="rId24"/>
    <p:sldId id="3480" r:id="rId25"/>
    <p:sldId id="3481" r:id="rId26"/>
    <p:sldId id="3482" r:id="rId27"/>
    <p:sldId id="3483" r:id="rId28"/>
    <p:sldId id="3484" r:id="rId29"/>
    <p:sldId id="3485" r:id="rId30"/>
    <p:sldId id="3486" r:id="rId31"/>
    <p:sldId id="3487" r:id="rId32"/>
    <p:sldId id="3488" r:id="rId33"/>
    <p:sldId id="3489" r:id="rId34"/>
    <p:sldId id="3490" r:id="rId35"/>
    <p:sldId id="3491" r:id="rId36"/>
    <p:sldId id="3492" r:id="rId37"/>
    <p:sldId id="3421" r:id="rId38"/>
    <p:sldId id="3426" r:id="rId39"/>
    <p:sldId id="3422" r:id="rId40"/>
    <p:sldId id="3423" r:id="rId41"/>
    <p:sldId id="3424" r:id="rId42"/>
    <p:sldId id="3493" r:id="rId43"/>
    <p:sldId id="3425" r:id="rId44"/>
    <p:sldId id="3432" r:id="rId45"/>
    <p:sldId id="3434" r:id="rId46"/>
    <p:sldId id="3428" r:id="rId47"/>
    <p:sldId id="3445" r:id="rId48"/>
    <p:sldId id="3498" r:id="rId49"/>
    <p:sldId id="3436" r:id="rId50"/>
    <p:sldId id="3495" r:id="rId51"/>
    <p:sldId id="3497" r:id="rId52"/>
    <p:sldId id="3441" r:id="rId53"/>
    <p:sldId id="3443" r:id="rId54"/>
    <p:sldId id="3444" r:id="rId55"/>
    <p:sldId id="3496" r:id="rId56"/>
    <p:sldId id="3448" r:id="rId57"/>
    <p:sldId id="3500" r:id="rId58"/>
    <p:sldId id="3501" r:id="rId59"/>
  </p:sldIdLst>
  <p:sldSz cx="11049000" cy="6858000"/>
  <p:notesSz cx="9866313" cy="6735763"/>
  <p:embeddedFontLst>
    <p:embeddedFont>
      <p:font typeface="맑은 고딕" panose="020B0503020000020004" pitchFamily="50" charset="-127"/>
      <p:regular r:id="rId62"/>
      <p:bold r:id="rId63"/>
    </p:embeddedFont>
    <p:embeddedFont>
      <p:font typeface="Optima" panose="020B0600000101010101"/>
      <p:regular r:id="rId64"/>
    </p:embeddedFont>
    <p:embeddedFont>
      <p:font typeface="가는각진제목체" panose="02030600000101010101" pitchFamily="18" charset="-127"/>
      <p:regular r:id="rId65"/>
    </p:embeddedFont>
    <p:embeddedFont>
      <p:font typeface="HY헤드라인M" panose="02030600000101010101" pitchFamily="18" charset="-127"/>
      <p:regular r:id="rId66"/>
    </p:embeddedFont>
    <p:embeddedFont>
      <p:font typeface="휴먼모음T" panose="02030504000101010101" pitchFamily="18" charset="-127"/>
      <p:regular r:id="rId67"/>
    </p:embeddedFont>
  </p:embeddedFontLst>
  <p:custDataLst>
    <p:tags r:id="rId68"/>
  </p:custDataLst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5pPr>
    <a:lvl6pPr marL="22860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6pPr>
    <a:lvl7pPr marL="27432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7pPr>
    <a:lvl8pPr marL="32004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8pPr>
    <a:lvl9pPr marL="36576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5A9E"/>
    <a:srgbClr val="0083E6"/>
    <a:srgbClr val="1A8461"/>
    <a:srgbClr val="21A77A"/>
    <a:srgbClr val="28CE97"/>
    <a:srgbClr val="FFFFE1"/>
    <a:srgbClr val="FFF3E7"/>
    <a:srgbClr val="FFFFF7"/>
    <a:srgbClr val="EA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0" autoAdjust="0"/>
    <p:restoredTop sz="96036" autoAdjust="0"/>
  </p:normalViewPr>
  <p:slideViewPr>
    <p:cSldViewPr showGuides="1">
      <p:cViewPr varScale="1">
        <p:scale>
          <a:sx n="87" d="100"/>
          <a:sy n="87" d="100"/>
        </p:scale>
        <p:origin x="-792" y="-90"/>
      </p:cViewPr>
      <p:guideLst>
        <p:guide orient="horz"/>
        <p:guide orient="horz" pos="2160"/>
        <p:guide orient="horz" pos="1253"/>
        <p:guide orient="horz" pos="527"/>
        <p:guide pos="6701"/>
        <p:guide pos="3480"/>
        <p:guide pos="214"/>
        <p:guide pos="395"/>
      </p:guideLst>
    </p:cSldViewPr>
  </p:slideViewPr>
  <p:outlineViewPr>
    <p:cViewPr>
      <p:scale>
        <a:sx n="33" d="100"/>
        <a:sy n="33" d="100"/>
      </p:scale>
      <p:origin x="0" y="668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howGuides="1">
      <p:cViewPr varScale="1">
        <p:scale>
          <a:sx n="115" d="100"/>
          <a:sy n="115" d="100"/>
        </p:scale>
        <p:origin x="-2118" y="-108"/>
      </p:cViewPr>
      <p:guideLst>
        <p:guide orient="horz" pos="2122"/>
        <p:guide pos="3108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8.xml"/><Relationship Id="rId18" Type="http://schemas.openxmlformats.org/officeDocument/2006/relationships/slide" Target="slides/slide24.xml"/><Relationship Id="rId26" Type="http://schemas.openxmlformats.org/officeDocument/2006/relationships/slide" Target="slides/slide33.xml"/><Relationship Id="rId39" Type="http://schemas.openxmlformats.org/officeDocument/2006/relationships/slide" Target="slides/slide47.xml"/><Relationship Id="rId21" Type="http://schemas.openxmlformats.org/officeDocument/2006/relationships/slide" Target="slides/slide28.xml"/><Relationship Id="rId34" Type="http://schemas.openxmlformats.org/officeDocument/2006/relationships/slide" Target="slides/slide42.xml"/><Relationship Id="rId42" Type="http://schemas.openxmlformats.org/officeDocument/2006/relationships/slide" Target="slides/slide50.xml"/><Relationship Id="rId47" Type="http://schemas.openxmlformats.org/officeDocument/2006/relationships/slide" Target="slides/slide55.xml"/><Relationship Id="rId50" Type="http://schemas.openxmlformats.org/officeDocument/2006/relationships/slide" Target="slides/slide58.xml"/><Relationship Id="rId7" Type="http://schemas.openxmlformats.org/officeDocument/2006/relationships/slide" Target="slides/slide10.xml"/><Relationship Id="rId2" Type="http://schemas.openxmlformats.org/officeDocument/2006/relationships/slide" Target="slides/slide3.xml"/><Relationship Id="rId16" Type="http://schemas.openxmlformats.org/officeDocument/2006/relationships/slide" Target="slides/slide22.xml"/><Relationship Id="rId29" Type="http://schemas.openxmlformats.org/officeDocument/2006/relationships/slide" Target="slides/slide37.xml"/><Relationship Id="rId11" Type="http://schemas.openxmlformats.org/officeDocument/2006/relationships/slide" Target="slides/slide16.xml"/><Relationship Id="rId24" Type="http://schemas.openxmlformats.org/officeDocument/2006/relationships/slide" Target="slides/slide31.xml"/><Relationship Id="rId32" Type="http://schemas.openxmlformats.org/officeDocument/2006/relationships/slide" Target="slides/slide40.xml"/><Relationship Id="rId37" Type="http://schemas.openxmlformats.org/officeDocument/2006/relationships/slide" Target="slides/slide45.xml"/><Relationship Id="rId40" Type="http://schemas.openxmlformats.org/officeDocument/2006/relationships/slide" Target="slides/slide48.xml"/><Relationship Id="rId45" Type="http://schemas.openxmlformats.org/officeDocument/2006/relationships/slide" Target="slides/slide53.xml"/><Relationship Id="rId5" Type="http://schemas.openxmlformats.org/officeDocument/2006/relationships/slide" Target="slides/slide7.xml"/><Relationship Id="rId15" Type="http://schemas.openxmlformats.org/officeDocument/2006/relationships/slide" Target="slides/slide21.xml"/><Relationship Id="rId23" Type="http://schemas.openxmlformats.org/officeDocument/2006/relationships/slide" Target="slides/slide30.xml"/><Relationship Id="rId28" Type="http://schemas.openxmlformats.org/officeDocument/2006/relationships/slide" Target="slides/slide35.xml"/><Relationship Id="rId36" Type="http://schemas.openxmlformats.org/officeDocument/2006/relationships/slide" Target="slides/slide44.xml"/><Relationship Id="rId49" Type="http://schemas.openxmlformats.org/officeDocument/2006/relationships/slide" Target="slides/slide57.xml"/><Relationship Id="rId10" Type="http://schemas.openxmlformats.org/officeDocument/2006/relationships/slide" Target="slides/slide14.xml"/><Relationship Id="rId19" Type="http://schemas.openxmlformats.org/officeDocument/2006/relationships/slide" Target="slides/slide25.xml"/><Relationship Id="rId31" Type="http://schemas.openxmlformats.org/officeDocument/2006/relationships/slide" Target="slides/slide39.xml"/><Relationship Id="rId44" Type="http://schemas.openxmlformats.org/officeDocument/2006/relationships/slide" Target="slides/slide52.xml"/><Relationship Id="rId4" Type="http://schemas.openxmlformats.org/officeDocument/2006/relationships/slide" Target="slides/slide6.xml"/><Relationship Id="rId9" Type="http://schemas.openxmlformats.org/officeDocument/2006/relationships/slide" Target="slides/slide12.xml"/><Relationship Id="rId14" Type="http://schemas.openxmlformats.org/officeDocument/2006/relationships/slide" Target="slides/slide19.xml"/><Relationship Id="rId22" Type="http://schemas.openxmlformats.org/officeDocument/2006/relationships/slide" Target="slides/slide29.xml"/><Relationship Id="rId27" Type="http://schemas.openxmlformats.org/officeDocument/2006/relationships/slide" Target="slides/slide34.xml"/><Relationship Id="rId30" Type="http://schemas.openxmlformats.org/officeDocument/2006/relationships/slide" Target="slides/slide38.xml"/><Relationship Id="rId35" Type="http://schemas.openxmlformats.org/officeDocument/2006/relationships/slide" Target="slides/slide43.xml"/><Relationship Id="rId43" Type="http://schemas.openxmlformats.org/officeDocument/2006/relationships/slide" Target="slides/slide51.xml"/><Relationship Id="rId48" Type="http://schemas.openxmlformats.org/officeDocument/2006/relationships/slide" Target="slides/slide56.xml"/><Relationship Id="rId8" Type="http://schemas.openxmlformats.org/officeDocument/2006/relationships/slide" Target="slides/slide11.xml"/><Relationship Id="rId3" Type="http://schemas.openxmlformats.org/officeDocument/2006/relationships/slide" Target="slides/slide4.xml"/><Relationship Id="rId12" Type="http://schemas.openxmlformats.org/officeDocument/2006/relationships/slide" Target="slides/slide17.xml"/><Relationship Id="rId17" Type="http://schemas.openxmlformats.org/officeDocument/2006/relationships/slide" Target="slides/slide23.xml"/><Relationship Id="rId25" Type="http://schemas.openxmlformats.org/officeDocument/2006/relationships/slide" Target="slides/slide32.xml"/><Relationship Id="rId33" Type="http://schemas.openxmlformats.org/officeDocument/2006/relationships/slide" Target="slides/slide41.xml"/><Relationship Id="rId38" Type="http://schemas.openxmlformats.org/officeDocument/2006/relationships/slide" Target="slides/slide46.xml"/><Relationship Id="rId46" Type="http://schemas.openxmlformats.org/officeDocument/2006/relationships/slide" Target="slides/slide54.xml"/><Relationship Id="rId20" Type="http://schemas.openxmlformats.org/officeDocument/2006/relationships/slide" Target="slides/slide27.xml"/><Relationship Id="rId41" Type="http://schemas.openxmlformats.org/officeDocument/2006/relationships/slide" Target="slides/slide49.xml"/><Relationship Id="rId1" Type="http://schemas.openxmlformats.org/officeDocument/2006/relationships/slide" Target="slides/slide2.xml"/><Relationship Id="rId6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560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16-05-25T09:40:46.8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47,'25'0,"49"0,-24 0,-1 0,1 0,-1 0,-24 0,0 0,25 0,-26 0,26 0,0 0,24 0,-48 0,73 0,-49 0,-1 0,-24 0,-50 0,-49-25,-1 25,0 0,50 0,-24 0,-1 0,0 0,26 0,-1 0,0 0,0 0,0 0,1 0,-26 0,25 0,-24 0,24-23,50 23,49 0,0 0,-24 0,24 0,-24 0,24 0,-24 0,-24 0,-1 0,24 0,-24 0,0 0,0 0,-1 0,26 0,-25 0,25 0,-26 0,1 0,25 0,-25 0,-1 0,1 0,0 0,0 0,0 0,-1 0,1 0,-25 48,-25-24,-49-24,0 0,24 0,-24 0,49 0,-50 0,50 0,1 0,-76 0,25 0,25 0,-24 0,-25 0,24 0,1 0,49 0,-24 0,24 0,50 0,-1 0,1 0,0 0,49 25,-24-25,49 0,-24 0,-51 0,1 0,0 0,1 0,-1 0,-1 0,1 0,0 0,0 0,24 0,-24 24,-25 24,-74-24,-25-24,-2 0,52 25,-50-25,49 0,25 0,0 0,-24 24,24 1,25-2,0 2,0 23,50-23,74-25,-25 23,26-23,73 49,-148-49,24 0,1 0,24 0,-74 0,0 0,-125 0,1 0,-75 0,50 0,49 0,1 0,-1 0,50 0,1 0,-26 0,25 0,174 0,-25 0,125 0,-100 0,-124 0,24 0,-24 0,-124 0,25 0,-26 0,1 0,0 0,-26 0,50 0,51 0,-1 0,-25 0,1 0,-26 0,50 0,-24 0,24-24,75 24,24 0,25 0,-24 49,-26-49,1 0,-1 0,-24 0,0 0,1 0,-1 0,24 0,-24 0,-99 0,-51 0,75 0,-99 0,75 0,-50 0,49 0,51 0,-1 0,25 24,49-24,1 0,49 0,-49 0,74 0,-50 0,-49 0,74 0,-74 0,26 0,-27 0,26 0,-25 0,0 0,-1 0,26 0,-25 0,0 0,24 0,-24-24,0-1,-25 1,0-1,0 2,25-2,-25 1,0 0,25-1,-25 2,0-2,24-24,-73 49,-75 0,-25 49,50-49,23 0,-73 25,125-25,-51 0,50 0,75 0,49 0,-24 0,99 0,-50 0,-24 0,-51 0,26 0,-51 0,26 0,-25 0,0 0,-1 0,-48 0,-51-25,-49 1,-25-1,50-22,-26 47,26 0,49 0,1 0,-1 0,0 0,26 0,-1-25,25 1,-25 24,0-25,50 1,25-1,49 25,-25 0,-24 0,-1 0,-24 0,0 0,1 0,-1 0,-1 0,1 0,0 0,25 0,-26 0,1 0,-25 25,-25-25,-74 24,50-24,-27 0,2 0,49 25,0-1,0 1,1-25,-1 47,0 2,75-24,24-25,-24 0,50 23,-100 2,49-25,-24 0,-25 24,0 25,0-1,-25-48,-50 0,-24 0,24 24,1-24,-25 0,74 0,-49 0,24 0,25 0,0 0,75 49,0-49,24 0,-24 23,-1-23,-24 0,0 0,24 0,-24 0,25 0,-1 0,27 0,-51 0,-1 0,1 0,0 0,0 0,0 0,-1 0,1 0,0 0,25 0,-25 0,-1 0,26 0,-25 0,0 0,-100 0,1 0,-50 0,-25 0,49 0,75 0,-25 0,25 0,1 0,-51 0,50 0,-24 0,24 0,0 0,-49 0,49 0,-25 0,125 0,49 0,-25 0,25 0,-74 0,50 0,-51 0,-24 0,0 0,25 0,-26 0,1 0,0 0,0 0,0 0,0 0,-1 0,1 0,0 0,25 0,-26 0,-48 0,-26 0,0 0,-24 0,-1 0,26 0,-50 0,23 0,2 0,-25 0,-1 0,51 0,24 0,0 0,0 0,50 0,74 0,1 0,-76 25,1-25,0 0,0 0,49 0,-49 0,1 0,23 0,-24 0,0 0,0 0,0 0,-1 0,26 0,-25 0,0 0,24 0,-24 0,0 0,-75 0,1 0,-1 0,-24 24,49-24,-50 0,26 0,-2 0,-23 0,-1 0,26 0,24 0,0 0,0 0,1 49,48-25,1-24,-25 24,75-24,-51 0,1 24,0-24,0 0,0 0,24 0,-24 0,50 0,0 0,-26 0,-24 0,0 0,0 0,0 0,0 0,24 0,-24 0,0 0,49 0,-49 0,25 0,-50-24,24 0,1 0,-25 0,0-1,0 1,0-1,0-22,0 22,-25 1,1-49,24 49,-25 0,-25-1,50 2,-49-26,24 49,-25-49,-24 26,24-2,-24 25,49-24,-25 24,25 0,-50 0,25 0,-24-25,24 25,26 0,-1 0,0 0,-25 0,1 0,24 25,25-1,0 1,-25-2,25 1,0 1,0-1,0 1,0-2,0 2,0-1,0 25,0-26,0 2,0 48,25-73,0 23,-25 2,25 24,-1-49,26 24,-25-24,49 0,-49 0,0 0,0 0,-25-24,0-1,-25 25,-25 0,-24-24,49 24,-74-48,74 48,-25 0,26 0,-1 0,0 0,0 0,0 0,50 72,50-72,-51 0,26 0,-25 0,0 0,24 0,-24 0,0 0,0 0,24 25,-24-25,0 0,0 0,-1 0,1 0,0 0,1 0,-1 0,-76 0,1 0,26 0,-1 0,-25 0,25 0,1 0,-1 0,0 0,0 0,-24 0,24 0,0 0,-25 0,26 0,-1 0,0 0,0 0,0 24,50-24,25 0,-25 0,-1 0,1 24,-25 0,25-24,0 0,0 0,-1 0,1 0,25 24,-25-24,-1 0,1 0,25 0,-25 0,-1 0,52 0,-2 0,1 0,-26 0,1-24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16-05-25T09:41:05.5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0 143,'50'0,"-26"0,51 0,-26 0,1 0,23 0,-23 0,-25 0,0 0,24 0,-24 0,49 0,-49 0,74 0,-24 0,-50 0,48 0,-23 0,-1 0,1 0,-25 0,0 0,-1 0,1 0,0 0,25 0,-26 0,26 0,-25 0,49 0,-49 0,48 0,-48 0,25 0,-25 0,-1 22,26-22,-25 0,0 0,-1 0,1 0,0 0,0 0,0 0,-1 0,1 0,25 0,-25 0,-25 22,24-22,25 0,-24 0,0 0,0 0,-1 0,1 0,0 0,0 0,0 0,-50 0,-99 0,25 0,-25 0,50 0,49 0,0 0,-49 0,0 0,-75 43,26-43,-51 0,25 44,75-44,0 0,0 0,49 0,-74 0,25 0,24 0,0 0,26 0,-1 0,-25 0,25 0,1 0,-25 0,24 0,-49 22,49 21,0-22,-24-21,24 44,25-22,25-1,74-21,0 0,-74 0,48 22,-23-22,-25 0,-1 0,1 0,0 0,25 0,-26 0,1 0,25 0,-25 0,24 0,1 0,-25 22,23-22,51 0,-74 0,0 0,25 0,-25 0,-1 0,1 0,0 0,0 0,0 0,-1 0,1 0,0 0,25 0,-26 0,50 0,-49 0,-1 0,26 0,-25 0,0 0,24 0,-24 0,0 0,0 0,-1 0,1 0,50 0,-51 0,26 0,-25 0,0 0,48 0,-23-22,-25 0,-1 1,1 21,0-22,0 22,0-22,-25 0,24 22,-24-21,0-22,0 21,0 0,0 0,0 1,0-1,-24-22,-1 23,0 0,0 21,0 0,1 0,-1 0,0 0,0 0,-24-22,25 22,-1 0,-25 0,1-44,24 44,0 0,0 0,0 0,-24 0,24 0,0 0,-49 0,24 0,1 0,24 0,-49 0,50 0,-1 0,0 0,0 0,0 0,-24 0,24 0,0 0,-24 0,24 0,0 0,-50 0,51 0,-26 0,25 0,1 0,0 0,-1-22,0 22,0 0,0 0,1 0,-1 0,-25 0,25 0,1 0,-26 0,25 0,0 0,1 0,-1 0,0 0,0 0,0 0,1 0,0 0,-1 0,0 0,0 0,1 0,73 0,25 0,-25 0,26 0,-1 0,-24 0,-26 0,26 0,-25 0,49 0,-24 0,-25 0,48 0,-23 0,-26 0,1 0,25 0,-25 0,0 0,49 0,-49 0,49 0,-24 0,-1 0,50 0,-75 0,1 0,25 0,-25 0,-1 0,26 0,-25 0,0 0,24 0,-24 0,0 0,0 0,-1 0,1 0,25 0,-25 0,-1 0,0 0,1 0,0 0,0 0,24 0,-24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0" timeString="2016-05-25T09:41:19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14 164,'0'-22,"0"-1,25 23,0 0,1 0,23 0,-24 0,25 0,-25 0,25 0,-25 0,25 0,-26 0,2 0,-1 0,74 0,-48 0,23 0,-24 0,0 0,25 0,-50 0,50 0,-25 0,25 0,-25 0,-25 0,24 0,27 0,-52 0,1 0,25-23,-24 23,-2 0,26-23,-25 23,0 0,0 0,0 0,-100 0,25 0,25 0,1 0,-2 0,1 0,0 0,-24 0,-27 0,-23-45,48 45,2 0,-1 0,-25 0,50 0,-25 0,25 0,-25 0,0 0,-24 0,48 0,-24 0,1 0,-1 0,0 0,25 0,-25 0,25 0,0 0,0 0,0 0,0 0,0 0,1 0,-1 0,-1 0,-24 0,26 0,149 0,-1 0,-49 22,-25-22,25 23,-50-23,0 0,49 0,1 0,-50 0,75 0,-50 0,50 0,-50 0,0 0,25 0,-50 0,0 0,24 0,-23 0,-1 0,0 0,-1 0,26 0,-25 0,1 0,-2 0,1 0,-25 23,-125 0,51-23,-51 23,25-23,50 0,-50 22,25-22,-25 0,75 0,-49 0,23 0,-23 0,49 0,-50 0,25 0,-25 0,0 0,1 45,23-45,26 23,101 0,-2-23,51 0,25 22,0 24,-76-46,26 23,0-23,-50 0,0 0,-25 0,0 0,-1 0,2 0,-1 0,0 0,49 0,-48 0,24 0,-26 0,1 0,25 0,-24 0,-2 0,1 0,0 0,0 0,-124 0,-51 0,-25 0,75 0,-25 0,50 0,25 0,-25 0,51 0,-27 0,1 0,26 0,-26 0,25 0,-1 0,-23 0,-1 0,0 23,25-23,0 0,-25 0,26 0,-1 0,-1 0,77 0,73 0,-24 0,0 0,-26 0,27 0,-27 0,-23 0,23 0,-49 0,25 0,-25 0,0 0,25 0,-1 0,27 0,-51 0,24 0,-23 0,-1 0,0 0,-1 0,1 0,25 0,-24 0,-2 0,51 0,-50 0,25 0,-25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8"/>
          <p:cNvSpPr>
            <a:spLocks noGrp="1"/>
          </p:cNvSpPr>
          <p:nvPr>
            <p:ph type="ftr" sz="quarter" idx="4"/>
          </p:nvPr>
        </p:nvSpPr>
        <p:spPr bwMode="auto">
          <a:xfrm>
            <a:off x="0" y="6341757"/>
            <a:ext cx="3807581" cy="4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11" tIns="45656" rIns="91311" bIns="45656" numCol="1" anchor="t" anchorCtr="0" compatLnSpc="1">
            <a:prstTxWarp prst="textNoShape">
              <a:avLst/>
            </a:prstTxWarp>
          </a:bodyPr>
          <a:lstStyle>
            <a:lvl1pPr algn="l" defTabSz="908145" eaLnBrk="0" latinLnBrk="1" hangingPunct="0">
              <a:spcBef>
                <a:spcPct val="0"/>
              </a:spcBef>
              <a:buClr>
                <a:schemeClr val="folHlink"/>
              </a:buClr>
              <a:defRPr kumimoji="1" sz="1000">
                <a:latin typeface="Optima" pitchFamily="2" charset="2"/>
              </a:defRPr>
            </a:lvl1pPr>
          </a:lstStyle>
          <a:p>
            <a:pPr>
              <a:defRPr/>
            </a:pPr>
            <a:r>
              <a:rPr lang="en-US" altLang="ko-KR"/>
              <a:t>© 2007 Valtech  Consulting Korea, All Right Reserved</a:t>
            </a:r>
          </a:p>
        </p:txBody>
      </p:sp>
    </p:spTree>
    <p:extLst>
      <p:ext uri="{BB962C8B-B14F-4D97-AF65-F5344CB8AC3E}">
        <p14:creationId xmlns:p14="http://schemas.microsoft.com/office/powerpoint/2010/main" val="2698790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72" y="3199300"/>
            <a:ext cx="7893971" cy="3031255"/>
          </a:xfrm>
          <a:prstGeom prst="rect">
            <a:avLst/>
          </a:prstGeom>
        </p:spPr>
        <p:txBody>
          <a:bodyPr lIns="90836" tIns="45418" rIns="90836" bIns="45418">
            <a:normAutofit/>
          </a:bodyPr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587533" y="6397522"/>
            <a:ext cx="4276477" cy="337165"/>
          </a:xfrm>
          <a:prstGeom prst="rect">
            <a:avLst/>
          </a:prstGeom>
        </p:spPr>
        <p:txBody>
          <a:bodyPr lIns="90836" tIns="45418" rIns="90836" bIns="45418"/>
          <a:lstStyle/>
          <a:p>
            <a:fld id="{E3A144CF-9ED4-41FD-B796-F55F88062178}" type="slidenum">
              <a:rPr lang="ko-KR" altLang="en-US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187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jpeg"/><Relationship Id="rId5" Type="http://schemas.openxmlformats.org/officeDocument/2006/relationships/image" Target="../media/image2.gi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8" descr="bg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1049000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8675" y="1916833"/>
            <a:ext cx="9391650" cy="938535"/>
          </a:xfrm>
        </p:spPr>
        <p:txBody>
          <a:bodyPr anchor="ctr"/>
          <a:lstStyle>
            <a:lvl1pPr algn="ctr">
              <a:defRPr sz="3600" b="1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57350" y="3212976"/>
            <a:ext cx="7734300" cy="576064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775075" y="6356351"/>
            <a:ext cx="349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5524500" y="6021389"/>
            <a:ext cx="2578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CF853-AF84-482A-B27A-A66231CDC24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139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xtree edu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1340710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3436210" y="1772770"/>
            <a:ext cx="4176082" cy="405498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buFont typeface="+mj-lt"/>
              <a:buNone/>
              <a:defRPr lang="ko-KR" altLang="en-US" sz="2000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smtClean="0"/>
              <a:t>항목이름을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40" y="836613"/>
            <a:ext cx="5113338" cy="503238"/>
          </a:xfrm>
        </p:spPr>
        <p:txBody>
          <a:bodyPr anchor="ctr"/>
          <a:lstStyle>
            <a:lvl1pPr marL="0" indent="0" algn="ctr">
              <a:buNone/>
              <a:defRPr sz="2400" b="1" baseline="0"/>
            </a:lvl1pPr>
          </a:lstStyle>
          <a:p>
            <a:pPr lvl="0"/>
            <a:r>
              <a:rPr lang="en-US" altLang="ko-KR" dirty="0" err="1" smtClean="0"/>
              <a:t>ToC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이름을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8732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xtree edu Sub-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직선 연결선 28"/>
          <p:cNvCxnSpPr/>
          <p:nvPr userDrawn="1"/>
        </p:nvCxnSpPr>
        <p:spPr bwMode="auto">
          <a:xfrm flipV="1">
            <a:off x="5524502" y="3507418"/>
            <a:ext cx="0" cy="3234042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3506273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5596012" y="3589128"/>
            <a:ext cx="5329238" cy="343942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98505" tIns="48388" rIns="98505" bIns="48388">
            <a:spAutoFit/>
          </a:bodyPr>
          <a:lstStyle>
            <a:lvl1pPr marL="180975" indent="-180975">
              <a:buFont typeface="Optima" panose="00000400000000000000" pitchFamily="2" charset="2"/>
              <a:buChar char=""/>
              <a:defRPr lang="ko-KR" altLang="en-US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</a:pPr>
            <a:r>
              <a:rPr lang="ko-KR" altLang="en-US" dirty="0" smtClean="0"/>
              <a:t>항목이름을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2997200"/>
            <a:ext cx="5113338" cy="503238"/>
          </a:xfrm>
        </p:spPr>
        <p:txBody>
          <a:bodyPr anchor="ctr"/>
          <a:lstStyle>
            <a:lvl1pPr marL="0" indent="0">
              <a:buNone/>
              <a:defRPr sz="2400" b="1">
                <a:latin typeface="+mn-lt"/>
              </a:defRPr>
            </a:lvl1pPr>
          </a:lstStyle>
          <a:p>
            <a:pPr lvl="0"/>
            <a:r>
              <a:rPr lang="ko-KR" altLang="en-US" dirty="0" smtClean="0"/>
              <a:t>목차이름을 입력하세요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sp>
        <p:nvSpPr>
          <p:cNvPr id="13" name="텍스트 개체 틀 36"/>
          <p:cNvSpPr>
            <a:spLocks noGrp="1"/>
          </p:cNvSpPr>
          <p:nvPr>
            <p:ph type="body" sz="quarter" idx="12" hasCustomPrompt="1"/>
          </p:nvPr>
        </p:nvSpPr>
        <p:spPr>
          <a:xfrm>
            <a:off x="771840" y="3589128"/>
            <a:ext cx="4608640" cy="667108"/>
          </a:xfr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buNone/>
              <a:defRPr lang="ko-KR" altLang="en-US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smtClean="0"/>
              <a:t>항목이름을 입력하세요</a:t>
            </a:r>
            <a:endParaRPr lang="en-US" altLang="ko-KR" dirty="0" smtClean="0"/>
          </a:p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60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tutorial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4" y="138094"/>
            <a:ext cx="9145325" cy="576263"/>
          </a:xfrm>
        </p:spPr>
        <p:txBody>
          <a:bodyPr lIns="36000" tIns="36000" rIns="36000" bIns="36000"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686974" y="6597440"/>
            <a:ext cx="1675058" cy="2377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latinLnBrk="0" hangingPunct="0">
              <a:lnSpc>
                <a:spcPct val="105000"/>
              </a:lnSpc>
              <a:spcBef>
                <a:spcPct val="35000"/>
              </a:spcBef>
              <a:buClr>
                <a:srgbClr val="008400"/>
              </a:buClr>
              <a:defRPr/>
            </a:pPr>
            <a:r>
              <a:rPr lang="en-US" altLang="zh-SG" sz="900" b="0" dirty="0" smtClean="0">
                <a:latin typeface="+mn-lt"/>
                <a:ea typeface="+mj-ea"/>
              </a:rPr>
              <a:t>- </a:t>
            </a:r>
            <a:fld id="{7ACF3FE3-7EE4-49DF-90D9-D178C564419C}" type="slidenum">
              <a:rPr lang="zh-SG" altLang="en-US" sz="900" b="0" smtClean="0">
                <a:latin typeface="+mn-lt"/>
                <a:ea typeface="+mj-ea"/>
              </a:rPr>
              <a:pPr algn="ctr" eaLnBrk="0" latinLnBrk="0" hangingPunct="0">
                <a:lnSpc>
                  <a:spcPct val="105000"/>
                </a:lnSpc>
                <a:spcBef>
                  <a:spcPct val="35000"/>
                </a:spcBef>
                <a:buClr>
                  <a:srgbClr val="008400"/>
                </a:buClr>
                <a:defRPr/>
              </a:pPr>
              <a:t>‹#›</a:t>
            </a:fld>
            <a:r>
              <a:rPr lang="en-US" altLang="zh-SG" sz="900" b="0" dirty="0" smtClean="0">
                <a:latin typeface="+mn-lt"/>
                <a:ea typeface="+mj-ea"/>
              </a:rPr>
              <a:t> -</a:t>
            </a:r>
            <a:endParaRPr lang="ko-KR" altLang="en-US" sz="900" b="0" dirty="0">
              <a:latin typeface="+mn-lt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 userDrawn="1">
            <p:ph type="body" sz="quarter" idx="10"/>
          </p:nvPr>
        </p:nvSpPr>
        <p:spPr>
          <a:xfrm>
            <a:off x="339725" y="836613"/>
            <a:ext cx="10298113" cy="1057588"/>
          </a:xfr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6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4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4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0" y="6597440"/>
            <a:ext cx="1296180" cy="260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/>
        </p:spPr>
      </p:pic>
      <p:cxnSp>
        <p:nvCxnSpPr>
          <p:cNvPr id="8" name="직선 연결선 7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54991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38" y="428604"/>
            <a:ext cx="10034587" cy="55403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524" y="1142984"/>
            <a:ext cx="9775825" cy="1228243"/>
          </a:xfrm>
          <a:prstGeom prst="rect">
            <a:avLst/>
          </a:prstGeom>
        </p:spPr>
        <p:txBody>
          <a:bodyPr/>
          <a:lstStyle>
            <a:lvl1pPr marL="271463" indent="-271463">
              <a:defRPr sz="1600">
                <a:latin typeface="+mn-lt"/>
                <a:ea typeface="가는각진제목체" pitchFamily="18" charset="-127"/>
              </a:defRPr>
            </a:lvl1pPr>
            <a:lvl2pPr marL="541338" indent="-198438">
              <a:defRPr sz="1400">
                <a:latin typeface="+mn-lt"/>
                <a:ea typeface="가는각진제목체" pitchFamily="18" charset="-127"/>
              </a:defRPr>
            </a:lvl2pPr>
            <a:lvl3pPr marL="804863" indent="-163513">
              <a:defRPr sz="1200">
                <a:latin typeface="+mn-lt"/>
                <a:ea typeface="가는각진제목체" pitchFamily="18" charset="-127"/>
              </a:defRPr>
            </a:lvl3pPr>
            <a:lvl4pPr marL="1168400" indent="-220663">
              <a:defRPr sz="1100">
                <a:latin typeface="+mn-lt"/>
                <a:ea typeface="가는각진제목체" pitchFamily="18" charset="-127"/>
              </a:defRPr>
            </a:lvl4pPr>
            <a:lvl5pPr marL="1439863" indent="-193675">
              <a:defRPr sz="1050">
                <a:latin typeface="+mn-lt"/>
                <a:ea typeface="가는각진제목체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742488" y="6429396"/>
            <a:ext cx="1171575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- </a:t>
            </a:r>
            <a:fld id="{E790A91F-F16A-4B6C-A111-56C7C0671335}" type="slidenum">
              <a:rPr lang="en-US" altLang="ko-KR"/>
              <a:pPr>
                <a:defRPr/>
              </a:pPr>
              <a:t>‹#›</a:t>
            </a:fld>
            <a:r>
              <a:rPr lang="en-US" altLang="ko-KR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1999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C Banner Title"/>
          <p:cNvSpPr>
            <a:spLocks noGrp="1" noChangeArrowheads="1"/>
          </p:cNvSpPr>
          <p:nvPr>
            <p:ph type="title"/>
          </p:nvPr>
        </p:nvSpPr>
        <p:spPr bwMode="auto">
          <a:xfrm>
            <a:off x="380963" y="142852"/>
            <a:ext cx="1002909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SG" smtClean="0"/>
              <a:t>Click to edit title style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9954" y="2133600"/>
            <a:ext cx="10029093" cy="411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text format of master</a:t>
            </a:r>
            <a:endParaRPr lang="en-US" altLang="zh-SG" smtClean="0"/>
          </a:p>
          <a:p>
            <a:pPr lvl="1"/>
            <a:r>
              <a:rPr lang="en-US" altLang="ko-KR" smtClean="0"/>
              <a:t>Second level</a:t>
            </a:r>
            <a:endParaRPr lang="en-US" altLang="zh-SG" smtClean="0"/>
          </a:p>
          <a:p>
            <a:pPr lvl="2"/>
            <a:r>
              <a:rPr lang="en-US" altLang="ko-KR" smtClean="0"/>
              <a:t>Third level</a:t>
            </a:r>
            <a:endParaRPr lang="en-US" altLang="zh-SG" smtClean="0"/>
          </a:p>
        </p:txBody>
      </p:sp>
      <p:sp>
        <p:nvSpPr>
          <p:cNvPr id="7" name="AcnStamp_ID_7" hidden="1"/>
          <p:cNvSpPr/>
          <p:nvPr>
            <p:custDataLst>
              <p:tags r:id="rId7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1033" name="AcnStpConnector_ID_9" hidden="1"/>
          <p:cNvCxnSpPr>
            <a:cxnSpLocks noChangeShapeType="1"/>
            <a:stCxn id="7" idx="2"/>
            <a:endCxn id="7" idx="0"/>
          </p:cNvCxnSpPr>
          <p:nvPr>
            <p:custDataLst>
              <p:tags r:id="rId8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AcnStpConnector_ID_10" hidden="1"/>
          <p:cNvCxnSpPr>
            <a:cxnSpLocks noChangeShapeType="1"/>
            <a:stCxn id="7" idx="4"/>
            <a:endCxn id="7" idx="6"/>
          </p:cNvCxnSpPr>
          <p:nvPr>
            <p:custDataLst>
              <p:tags r:id="rId9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8" r:id="rId1"/>
    <p:sldLayoutId id="2147485560" r:id="rId2"/>
    <p:sldLayoutId id="2147485553" r:id="rId3"/>
    <p:sldLayoutId id="2147485557" r:id="rId4"/>
    <p:sldLayoutId id="2147485561" r:id="rId5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9pPr>
    </p:titleStyle>
    <p:bodyStyle>
      <a:lvl1pPr marL="2286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  <a:cs typeface="+mn-cs"/>
        </a:defRPr>
      </a:lvl1pPr>
      <a:lvl2pPr marL="455613" indent="-225425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–"/>
        <a:defRPr kumimoji="1" sz="1600">
          <a:solidFill>
            <a:srgbClr val="000000"/>
          </a:solidFill>
          <a:latin typeface="+mj-ea"/>
          <a:ea typeface="+mj-ea"/>
        </a:defRPr>
      </a:lvl2pPr>
      <a:lvl3pPr marL="684213" indent="-227013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</a:defRPr>
      </a:lvl3pPr>
      <a:lvl4pPr marL="4270375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45005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49577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54149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58721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63293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5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44.emf"/><Relationship Id="rId4" Type="http://schemas.openxmlformats.org/officeDocument/2006/relationships/customXml" Target="../ink/ink1.xml"/><Relationship Id="rId9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3"/>
          <p:cNvSpPr>
            <a:spLocks noGrp="1"/>
          </p:cNvSpPr>
          <p:nvPr>
            <p:ph type="ctrTitle"/>
          </p:nvPr>
        </p:nvSpPr>
        <p:spPr>
          <a:xfrm>
            <a:off x="21390" y="2296345"/>
            <a:ext cx="11027610" cy="938535"/>
          </a:xfrm>
        </p:spPr>
        <p:txBody>
          <a:bodyPr/>
          <a:lstStyle/>
          <a:p>
            <a:r>
              <a:rPr lang="en-US" altLang="ko-KR" sz="4800" dirty="0" smtClean="0">
                <a:solidFill>
                  <a:srgbClr val="005A9E"/>
                </a:solidFill>
              </a:rPr>
              <a:t>Agile </a:t>
            </a:r>
            <a:r>
              <a:rPr lang="ko-KR" altLang="en-US" sz="4800" dirty="0" smtClean="0">
                <a:solidFill>
                  <a:srgbClr val="005A9E"/>
                </a:solidFill>
              </a:rPr>
              <a:t>개발 방법론</a:t>
            </a:r>
          </a:p>
        </p:txBody>
      </p:sp>
      <p:sp>
        <p:nvSpPr>
          <p:cNvPr id="5" name="제목 3"/>
          <p:cNvSpPr txBox="1">
            <a:spLocks/>
          </p:cNvSpPr>
          <p:nvPr/>
        </p:nvSpPr>
        <p:spPr bwMode="auto">
          <a:xfrm>
            <a:off x="6172590" y="5658905"/>
            <a:ext cx="3846880" cy="5784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가는각진제목체" pitchFamily="18" charset="-127"/>
                <a:cs typeface="+mj-cs"/>
              </a:rPr>
              <a:t>김기정</a:t>
            </a:r>
            <a:r>
              <a:rPr kumimoji="1" lang="en-US" altLang="ko-KR" sz="1800" b="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가는각진제목체" pitchFamily="18" charset="-127"/>
                <a:cs typeface="+mj-cs"/>
              </a:rPr>
              <a:t>(</a:t>
            </a:r>
            <a:r>
              <a:rPr kumimoji="1" lang="en-US" altLang="ko-KR" sz="1800" b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가는각진제목체" pitchFamily="18" charset="-127"/>
                <a:cs typeface="+mj-cs"/>
              </a:rPr>
              <a:t>bangry313@naver.com)</a:t>
            </a:r>
            <a:endParaRPr kumimoji="1" lang="ko-KR" altLang="en-US" sz="1800" b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가는각진제목체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51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Waterfall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614390"/>
          </a:xfrm>
        </p:spPr>
        <p:txBody>
          <a:bodyPr/>
          <a:lstStyle/>
          <a:p>
            <a:r>
              <a:rPr lang="ko-KR" altLang="en-US" dirty="0" smtClean="0"/>
              <a:t>전통적 개발 방법론</a:t>
            </a:r>
          </a:p>
          <a:p>
            <a:r>
              <a:rPr lang="ko-KR" altLang="en-US" dirty="0" smtClean="0"/>
              <a:t>각 주요 단계는 모든 이해관계자들이 완벽하게 진행한 다음에 다음 단계로 넘어가게  된다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1985" y="1556740"/>
            <a:ext cx="7952620" cy="472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Waterfall </a:t>
            </a:r>
            <a:r>
              <a:rPr lang="ko-KR" altLang="en-US" dirty="0" smtClean="0"/>
              <a:t>모델 절차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2091717"/>
          </a:xfrm>
        </p:spPr>
        <p:txBody>
          <a:bodyPr/>
          <a:lstStyle/>
          <a:p>
            <a:r>
              <a:rPr lang="ko-KR" altLang="en-US" dirty="0"/>
              <a:t>계획단계</a:t>
            </a:r>
          </a:p>
          <a:p>
            <a:r>
              <a:rPr lang="ko-KR" altLang="en-US" dirty="0"/>
              <a:t>요구분석 단계</a:t>
            </a:r>
          </a:p>
          <a:p>
            <a:r>
              <a:rPr lang="ko-KR" altLang="en-US" dirty="0"/>
              <a:t>설계 단계</a:t>
            </a:r>
          </a:p>
          <a:p>
            <a:r>
              <a:rPr lang="ko-KR" altLang="en-US" dirty="0"/>
              <a:t>구현 단계</a:t>
            </a:r>
          </a:p>
          <a:p>
            <a:r>
              <a:rPr lang="ko-KR" altLang="en-US" dirty="0"/>
              <a:t>테스트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r>
              <a:rPr lang="ko-KR" altLang="en-US" dirty="0" smtClean="0"/>
              <a:t>배포 단계</a:t>
            </a:r>
            <a:endParaRPr lang="ko-KR" altLang="en-US" dirty="0"/>
          </a:p>
          <a:p>
            <a:r>
              <a:rPr lang="ko-KR" altLang="en-US" dirty="0"/>
              <a:t>유지보수 단계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Waterfall </a:t>
            </a:r>
            <a:r>
              <a:rPr lang="ko-KR" altLang="en-US" dirty="0" smtClean="0"/>
              <a:t>프로세스 모델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2461049"/>
          </a:xfrm>
        </p:spPr>
        <p:txBody>
          <a:bodyPr/>
          <a:lstStyle/>
          <a:p>
            <a:r>
              <a:rPr lang="ko-KR" altLang="en-US" dirty="0" smtClean="0"/>
              <a:t>장점</a:t>
            </a:r>
          </a:p>
          <a:p>
            <a:pPr lvl="1"/>
            <a:r>
              <a:rPr lang="ko-KR" altLang="en-US" dirty="0" smtClean="0"/>
              <a:t>관리 용이</a:t>
            </a:r>
          </a:p>
          <a:p>
            <a:pPr lvl="1"/>
            <a:r>
              <a:rPr lang="ko-KR" altLang="en-US" dirty="0" smtClean="0"/>
              <a:t>체계적인 문서화 가능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</a:rPr>
              <a:t>요구사항의 변화가 작은 프로젝트에 적합한 모델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단</a:t>
            </a:r>
            <a:r>
              <a:rPr lang="ko-KR" altLang="en-US" dirty="0"/>
              <a:t>점</a:t>
            </a:r>
            <a:endParaRPr lang="ko-KR" altLang="en-US" dirty="0" smtClean="0"/>
          </a:p>
          <a:p>
            <a:pPr lvl="1"/>
            <a:r>
              <a:rPr lang="ko-KR" altLang="en-US" dirty="0"/>
              <a:t>각 </a:t>
            </a:r>
            <a:r>
              <a:rPr lang="ko-KR" altLang="en-US" dirty="0" smtClean="0"/>
              <a:t>단계의 결과물이 완벽한 수준으로 작성되어야 다음 단계를 </a:t>
            </a:r>
            <a:r>
              <a:rPr lang="ko-KR" altLang="en-US" dirty="0"/>
              <a:t>수행할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요구분석단계에서 고객의 모든 요구사항을 정확하게 추출하고 정의하는 것을 가정하고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현실적으로 불가능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진행 시 지속적으로 변경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고객이나 이해관계자들이 </a:t>
            </a:r>
            <a:r>
              <a:rPr lang="ko-KR" altLang="en-US" dirty="0"/>
              <a:t>중간에 가시적인 결과를 볼 수 없어 답답해할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044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3"/>
          <p:cNvSpPr>
            <a:spLocks noGrp="1"/>
          </p:cNvSpPr>
          <p:nvPr>
            <p:ph type="ctrTitle"/>
          </p:nvPr>
        </p:nvSpPr>
        <p:spPr>
          <a:xfrm>
            <a:off x="28012" y="2833097"/>
            <a:ext cx="11027610" cy="938535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5A9E"/>
                </a:solidFill>
              </a:rPr>
              <a:t>V</a:t>
            </a:r>
            <a:r>
              <a:rPr lang="ko-KR" altLang="en-US" sz="4000" dirty="0" smtClean="0">
                <a:solidFill>
                  <a:srgbClr val="005A9E"/>
                </a:solidFill>
              </a:rPr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78880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61439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Waterfall </a:t>
            </a:r>
            <a:r>
              <a:rPr lang="ko-KR" altLang="en-US" dirty="0" smtClean="0">
                <a:solidFill>
                  <a:srgbClr val="C00000"/>
                </a:solidFill>
              </a:rPr>
              <a:t>모델에  테스트 </a:t>
            </a:r>
            <a:r>
              <a:rPr lang="ko-KR" altLang="en-US" dirty="0">
                <a:solidFill>
                  <a:srgbClr val="C00000"/>
                </a:solidFill>
              </a:rPr>
              <a:t>단계 추가 확장</a:t>
            </a:r>
          </a:p>
          <a:p>
            <a:r>
              <a:rPr lang="ko-KR" altLang="en-US" dirty="0"/>
              <a:t>산출물 중심</a:t>
            </a:r>
            <a:r>
              <a:rPr lang="en-US" altLang="ko-KR" dirty="0"/>
              <a:t>(</a:t>
            </a:r>
            <a:r>
              <a:rPr lang="ko-KR" altLang="en-US" dirty="0"/>
              <a:t>폭포수 모델</a:t>
            </a:r>
            <a:r>
              <a:rPr lang="en-US" altLang="ko-KR" dirty="0"/>
              <a:t>) </a:t>
            </a:r>
            <a:r>
              <a:rPr lang="en-US" altLang="ko-KR" dirty="0" smtClean="0"/>
              <a:t> vs </a:t>
            </a:r>
            <a:r>
              <a:rPr lang="ko-KR" altLang="en-US" dirty="0">
                <a:solidFill>
                  <a:srgbClr val="C00000"/>
                </a:solidFill>
              </a:rPr>
              <a:t>각 개발 단계를 검증하는 데 초점</a:t>
            </a:r>
            <a:r>
              <a:rPr lang="en-US" altLang="ko-KR" dirty="0">
                <a:solidFill>
                  <a:srgbClr val="C00000"/>
                </a:solidFill>
              </a:rPr>
              <a:t>(V </a:t>
            </a:r>
            <a:r>
              <a:rPr lang="ko-KR" altLang="en-US" dirty="0">
                <a:solidFill>
                  <a:srgbClr val="C00000"/>
                </a:solidFill>
              </a:rPr>
              <a:t>모델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 smtClean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657" y="1808605"/>
            <a:ext cx="6459625" cy="334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210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3"/>
          <p:cNvSpPr>
            <a:spLocks noGrp="1"/>
          </p:cNvSpPr>
          <p:nvPr>
            <p:ph type="ctrTitle"/>
          </p:nvPr>
        </p:nvSpPr>
        <p:spPr>
          <a:xfrm>
            <a:off x="28012" y="2833097"/>
            <a:ext cx="11027610" cy="938535"/>
          </a:xfrm>
        </p:spPr>
        <p:txBody>
          <a:bodyPr/>
          <a:lstStyle/>
          <a:p>
            <a:r>
              <a:rPr lang="ko-KR" altLang="en-US" sz="4000" dirty="0" smtClean="0">
                <a:solidFill>
                  <a:srgbClr val="005A9E"/>
                </a:solidFill>
              </a:rPr>
              <a:t>진화적 프로세스 모델</a:t>
            </a:r>
          </a:p>
        </p:txBody>
      </p:sp>
    </p:spTree>
    <p:extLst>
      <p:ext uri="{BB962C8B-B14F-4D97-AF65-F5344CB8AC3E}">
        <p14:creationId xmlns:p14="http://schemas.microsoft.com/office/powerpoint/2010/main" val="21177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진화적 프로세스 모델 등장 배경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60" y="1308918"/>
            <a:ext cx="7893047" cy="442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318924"/>
          </a:xfrm>
        </p:spPr>
        <p:txBody>
          <a:bodyPr/>
          <a:lstStyle/>
          <a:p>
            <a:r>
              <a:rPr lang="ko-KR" altLang="en-US" dirty="0" smtClean="0"/>
              <a:t>선형 순차적 모델의 대표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C00000"/>
                </a:solidFill>
              </a:rPr>
              <a:t>폭포수 모델 한계 극복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1389987"/>
          </a:xfrm>
        </p:spPr>
        <p:txBody>
          <a:bodyPr/>
          <a:lstStyle/>
          <a:p>
            <a:r>
              <a:rPr lang="ko-KR" altLang="en-US" dirty="0" err="1"/>
              <a:t>프로토타입</a:t>
            </a:r>
            <a:endParaRPr lang="ko-KR" altLang="en-US" dirty="0"/>
          </a:p>
          <a:p>
            <a:pPr lvl="1"/>
            <a:r>
              <a:rPr lang="ko-KR" altLang="en-US" dirty="0"/>
              <a:t>대량 생산에 앞서 미리 제작해보는 원형 또는 시제품으로</a:t>
            </a:r>
            <a:r>
              <a:rPr lang="en-US" altLang="ko-KR" dirty="0"/>
              <a:t>, </a:t>
            </a:r>
            <a:r>
              <a:rPr lang="ko-KR" altLang="en-US" dirty="0"/>
              <a:t>제작물의 </a:t>
            </a:r>
            <a:r>
              <a:rPr lang="ko-KR" altLang="en-US" dirty="0" smtClean="0"/>
              <a:t>모형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ko-KR" altLang="en-US" dirty="0"/>
              <a:t>소프트웨어 개발에서의 </a:t>
            </a:r>
            <a:r>
              <a:rPr lang="ko-KR" altLang="en-US" dirty="0" err="1"/>
              <a:t>프로토타입</a:t>
            </a:r>
            <a:endParaRPr lang="ko-KR" altLang="en-US" dirty="0"/>
          </a:p>
          <a:p>
            <a:pPr lvl="1"/>
            <a:r>
              <a:rPr lang="ko-KR" altLang="en-US" dirty="0"/>
              <a:t>정식 절차에 따라 완전한 소프트웨어를 만들기 전에 사용자의 요구를 받아 일단 모형을 만들고 이 모형을 사용자와 의사소통 하는 도구로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30" y="2436525"/>
            <a:ext cx="6768940" cy="3660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389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모델 개발 절차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870" y="1196690"/>
            <a:ext cx="9031654" cy="244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0389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모델 장단점</a:t>
            </a:r>
            <a:endParaRPr lang="ko-KR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2978114"/>
          </a:xfrm>
        </p:spPr>
        <p:txBody>
          <a:bodyPr/>
          <a:lstStyle/>
          <a:p>
            <a:r>
              <a:rPr lang="ko-KR" altLang="en-US" dirty="0" smtClean="0"/>
              <a:t>장점</a:t>
            </a:r>
          </a:p>
          <a:p>
            <a:pPr lvl="1"/>
            <a:r>
              <a:rPr lang="ko-KR" altLang="en-US" dirty="0" err="1" smtClean="0"/>
              <a:t>프로토타입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시제품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의사소통 도구로 활용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</a:rPr>
              <a:t>반복된 요구사항 정의를 통해 사용자 요구가 충분히 반영된 요구 분석 명세서 작성</a:t>
            </a:r>
          </a:p>
          <a:p>
            <a:pPr lvl="1"/>
            <a:r>
              <a:rPr lang="ko-KR" altLang="en-US" dirty="0" smtClean="0"/>
              <a:t>초기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사용을 통한 새로운 요구사항 발견 </a:t>
            </a:r>
          </a:p>
          <a:p>
            <a:pPr lvl="1"/>
            <a:r>
              <a:rPr lang="ko-KR" altLang="en-US" dirty="0" err="1" smtClean="0"/>
              <a:t>프로토타입</a:t>
            </a:r>
            <a:r>
              <a:rPr lang="ko-KR" altLang="en-US" dirty="0" smtClean="0"/>
              <a:t> 사용을 통한 완성품의 예측 가능</a:t>
            </a:r>
          </a:p>
          <a:p>
            <a:r>
              <a:rPr lang="ko-KR" altLang="en-US" dirty="0" smtClean="0"/>
              <a:t>  </a:t>
            </a:r>
          </a:p>
          <a:p>
            <a:r>
              <a:rPr lang="ko-KR" altLang="en-US" dirty="0" smtClean="0"/>
              <a:t>단점</a:t>
            </a:r>
          </a:p>
          <a:p>
            <a:pPr lvl="1"/>
            <a:r>
              <a:rPr lang="ko-KR" altLang="en-US" dirty="0" smtClean="0"/>
              <a:t>반복적 개발을 통한 투입 인력 및 비용 산정의 어려움</a:t>
            </a:r>
          </a:p>
          <a:p>
            <a:pPr lvl="1"/>
            <a:r>
              <a:rPr lang="ko-KR" altLang="en-US" dirty="0" err="1" smtClean="0"/>
              <a:t>프로토타이핑</a:t>
            </a:r>
            <a:r>
              <a:rPr lang="ko-KR" altLang="en-US" dirty="0" smtClean="0"/>
              <a:t> 과정에 대한 통제 및 관리의 어려움</a:t>
            </a:r>
          </a:p>
          <a:p>
            <a:pPr lvl="1"/>
            <a:r>
              <a:rPr lang="ko-KR" altLang="en-US" dirty="0" smtClean="0"/>
              <a:t>중간 산출물 생성의 어려움</a:t>
            </a:r>
          </a:p>
          <a:p>
            <a:pPr lvl="1"/>
            <a:r>
              <a:rPr lang="ko-KR" altLang="en-US" dirty="0" smtClean="0"/>
              <a:t>불명확한 개발 범위로 인한 개발 종료 및 목표의 불확실성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389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개발 방법론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2165584"/>
          </a:xfrm>
        </p:spPr>
        <p:txBody>
          <a:bodyPr/>
          <a:lstStyle/>
          <a:p>
            <a:r>
              <a:rPr lang="ko-KR" altLang="en-US" dirty="0" smtClean="0"/>
              <a:t>소프트웨어 개발 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방법론</a:t>
            </a:r>
            <a:r>
              <a:rPr lang="en-US" altLang="ko-KR" dirty="0" smtClean="0"/>
              <a:t>(Methodology, Method + Knowledge)</a:t>
            </a:r>
            <a:r>
              <a:rPr lang="ko-KR" altLang="en-US" dirty="0" smtClean="0"/>
              <a:t>  정의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소프트웨어 공학 원리를 소프트웨어 개발 </a:t>
            </a:r>
            <a:r>
              <a:rPr lang="ko-KR" altLang="en-US" dirty="0" smtClean="0">
                <a:solidFill>
                  <a:srgbClr val="0000CC"/>
                </a:solidFill>
              </a:rPr>
              <a:t>전 생명주기에 </a:t>
            </a:r>
            <a:r>
              <a:rPr lang="ko-KR" altLang="en-US" dirty="0" smtClean="0">
                <a:solidFill>
                  <a:srgbClr val="0000CC"/>
                </a:solidFill>
              </a:rPr>
              <a:t>적용</a:t>
            </a:r>
            <a:endParaRPr lang="ko-KR" altLang="en-US" dirty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소프트웨어를 </a:t>
            </a:r>
            <a:r>
              <a:rPr lang="ko-KR" altLang="en-US" dirty="0">
                <a:solidFill>
                  <a:srgbClr val="0000CC"/>
                </a:solidFill>
              </a:rPr>
              <a:t>개발하기 위한 </a:t>
            </a:r>
            <a:r>
              <a:rPr lang="ko-KR" altLang="en-US" dirty="0" smtClean="0">
                <a:solidFill>
                  <a:srgbClr val="0000CC"/>
                </a:solidFill>
              </a:rPr>
              <a:t>절차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활동</a:t>
            </a:r>
            <a:r>
              <a:rPr lang="en-US" altLang="ko-KR" dirty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기법</a:t>
            </a:r>
            <a:r>
              <a:rPr lang="en-US" altLang="ko-KR" dirty="0" smtClean="0">
                <a:solidFill>
                  <a:srgbClr val="0000CC"/>
                </a:solidFill>
              </a:rPr>
              <a:t>, </a:t>
            </a:r>
            <a:r>
              <a:rPr lang="ko-KR" altLang="en-US" dirty="0" smtClean="0">
                <a:solidFill>
                  <a:srgbClr val="0000CC"/>
                </a:solidFill>
              </a:rPr>
              <a:t>산출물 등을 </a:t>
            </a:r>
            <a:r>
              <a:rPr lang="ko-KR" altLang="en-US" dirty="0">
                <a:solidFill>
                  <a:srgbClr val="0000CC"/>
                </a:solidFill>
              </a:rPr>
              <a:t>체계적으로 정리한 </a:t>
            </a:r>
            <a:r>
              <a:rPr lang="ko-KR" altLang="en-US" dirty="0" smtClean="0">
                <a:solidFill>
                  <a:srgbClr val="0000CC"/>
                </a:solidFill>
              </a:rPr>
              <a:t>것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endParaRPr lang="en-US" altLang="ko-KR" dirty="0"/>
          </a:p>
          <a:p>
            <a:r>
              <a:rPr lang="ko-KR" altLang="en-US" dirty="0" smtClean="0"/>
              <a:t>소프트웨어 개발 방법론의 필요성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개발 경험 축적 및 재활용을 통한 개발 생산성 향상</a:t>
            </a:r>
            <a:r>
              <a:rPr lang="en-US" altLang="ko-KR" dirty="0" smtClean="0">
                <a:solidFill>
                  <a:srgbClr val="0000CC"/>
                </a:solidFill>
              </a:rPr>
              <a:t>(</a:t>
            </a:r>
            <a:r>
              <a:rPr lang="ko-KR" altLang="en-US" dirty="0" smtClean="0">
                <a:solidFill>
                  <a:srgbClr val="0000CC"/>
                </a:solidFill>
              </a:rPr>
              <a:t>작업 프로세스의 </a:t>
            </a:r>
            <a:r>
              <a:rPr lang="ko-KR" altLang="en-US" dirty="0">
                <a:solidFill>
                  <a:srgbClr val="0000CC"/>
                </a:solidFill>
              </a:rPr>
              <a:t>표준화</a:t>
            </a:r>
            <a:r>
              <a:rPr lang="en-US" altLang="ko-KR" dirty="0">
                <a:solidFill>
                  <a:srgbClr val="0000CC"/>
                </a:solidFill>
              </a:rPr>
              <a:t>/</a:t>
            </a:r>
            <a:r>
              <a:rPr lang="ko-KR" altLang="en-US" dirty="0">
                <a:solidFill>
                  <a:srgbClr val="0000CC"/>
                </a:solidFill>
              </a:rPr>
              <a:t>모듈화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  <a:endParaRPr lang="en-US" altLang="ko-KR" dirty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효과적인 </a:t>
            </a:r>
            <a:r>
              <a:rPr lang="ko-KR" altLang="en-US" dirty="0">
                <a:solidFill>
                  <a:srgbClr val="0000CC"/>
                </a:solidFill>
              </a:rPr>
              <a:t>프로젝트 관리</a:t>
            </a:r>
            <a:r>
              <a:rPr lang="en-US" altLang="ko-KR" dirty="0">
                <a:solidFill>
                  <a:srgbClr val="0000CC"/>
                </a:solidFill>
              </a:rPr>
              <a:t>(</a:t>
            </a:r>
            <a:r>
              <a:rPr lang="ko-KR" altLang="en-US" dirty="0">
                <a:solidFill>
                  <a:srgbClr val="0000CC"/>
                </a:solidFill>
              </a:rPr>
              <a:t>수행공정의 가시화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  <a:endParaRPr lang="en-US" altLang="ko-KR" dirty="0">
              <a:solidFill>
                <a:srgbClr val="0000CC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정형화된 </a:t>
            </a:r>
            <a:r>
              <a:rPr lang="ko-KR" altLang="en-US" dirty="0">
                <a:solidFill>
                  <a:srgbClr val="0000CC"/>
                </a:solidFill>
              </a:rPr>
              <a:t>절차와 표준 용어의 제공으로 의사 소통 수단 제공</a:t>
            </a:r>
            <a:endParaRPr lang="en-US" altLang="ko-KR" dirty="0" smtClean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3"/>
          <p:cNvSpPr>
            <a:spLocks noGrp="1"/>
          </p:cNvSpPr>
          <p:nvPr>
            <p:ph type="ctrTitle"/>
          </p:nvPr>
        </p:nvSpPr>
        <p:spPr>
          <a:xfrm>
            <a:off x="28012" y="2833097"/>
            <a:ext cx="11027610" cy="938535"/>
          </a:xfrm>
        </p:spPr>
        <p:txBody>
          <a:bodyPr/>
          <a:lstStyle/>
          <a:p>
            <a:r>
              <a:rPr lang="ko-KR" altLang="en-US" sz="4000" dirty="0" smtClean="0">
                <a:solidFill>
                  <a:srgbClr val="005A9E"/>
                </a:solidFill>
              </a:rPr>
              <a:t>단계적</a:t>
            </a:r>
            <a:r>
              <a:rPr lang="en-US" altLang="ko-KR" sz="4000" dirty="0" smtClean="0">
                <a:solidFill>
                  <a:srgbClr val="005A9E"/>
                </a:solidFill>
              </a:rPr>
              <a:t>, </a:t>
            </a:r>
            <a:r>
              <a:rPr lang="ko-KR" altLang="en-US" sz="4000" smtClean="0">
                <a:solidFill>
                  <a:srgbClr val="005A9E"/>
                </a:solidFill>
              </a:rPr>
              <a:t>점증적 </a:t>
            </a:r>
            <a:r>
              <a:rPr lang="ko-KR" altLang="en-US" sz="4000" dirty="0" smtClean="0">
                <a:solidFill>
                  <a:srgbClr val="005A9E"/>
                </a:solidFill>
              </a:rPr>
              <a:t>개발 모델</a:t>
            </a:r>
          </a:p>
        </p:txBody>
      </p:sp>
    </p:spTree>
    <p:extLst>
      <p:ext uri="{BB962C8B-B14F-4D97-AF65-F5344CB8AC3E}">
        <p14:creationId xmlns:p14="http://schemas.microsoft.com/office/powerpoint/2010/main" val="21177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단계적 개발 모델</a:t>
            </a:r>
            <a:endParaRPr lang="ko-KR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835989"/>
          </a:xfrm>
        </p:spPr>
        <p:txBody>
          <a:bodyPr/>
          <a:lstStyle/>
          <a:p>
            <a:r>
              <a:rPr lang="ko-KR" altLang="en-US" dirty="0" err="1" smtClean="0"/>
              <a:t>릴리즈</a:t>
            </a:r>
            <a:r>
              <a:rPr lang="ko-KR" altLang="en-US" dirty="0" smtClean="0"/>
              <a:t> 구성 방법에 따른 분류</a:t>
            </a:r>
          </a:p>
          <a:p>
            <a:pPr lvl="1"/>
            <a:r>
              <a:rPr lang="ko-KR" altLang="en-US" dirty="0" smtClean="0"/>
              <a:t>점증적 개발 방법</a:t>
            </a:r>
          </a:p>
          <a:p>
            <a:pPr lvl="1"/>
            <a:r>
              <a:rPr lang="ko-KR" altLang="en-US" dirty="0" smtClean="0"/>
              <a:t>반복적 개발 방법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4230" y="1891779"/>
            <a:ext cx="8209140" cy="300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점증적 개발 방법</a:t>
            </a:r>
            <a:endParaRPr lang="ko-KR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577457"/>
          </a:xfrm>
        </p:spPr>
        <p:txBody>
          <a:bodyPr/>
          <a:lstStyle/>
          <a:p>
            <a:r>
              <a:rPr lang="ko-KR" altLang="en-US" dirty="0" smtClean="0"/>
              <a:t>개발 범위 증가</a:t>
            </a:r>
          </a:p>
          <a:p>
            <a:pPr lvl="1"/>
            <a:r>
              <a:rPr lang="ko-KR" altLang="en-US" dirty="0" smtClean="0"/>
              <a:t>하나가 끝나면 그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하나가 끝나면 </a:t>
            </a:r>
            <a:r>
              <a:rPr lang="ko-KR" altLang="en-US" smtClean="0"/>
              <a:t>그 다음과 </a:t>
            </a:r>
            <a:r>
              <a:rPr lang="ko-KR" altLang="en-US" dirty="0" smtClean="0"/>
              <a:t>같이 하나씩 늘려 감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7970" y="1570595"/>
            <a:ext cx="7201000" cy="410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점증적 개발 방법의 예</a:t>
            </a:r>
            <a:endParaRPr lang="ko-KR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2941181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1) </a:t>
            </a:r>
            <a:r>
              <a:rPr lang="ko-KR" altLang="en-US" dirty="0" smtClean="0"/>
              <a:t>도서 집필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장을 완벽히 쓰고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장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, ..., 10</a:t>
            </a:r>
            <a:r>
              <a:rPr lang="ko-KR" altLang="en-US" dirty="0" smtClean="0"/>
              <a:t>장까지 완성해나가는 방식으로 책을 집필</a:t>
            </a:r>
          </a:p>
          <a:p>
            <a:endParaRPr lang="en-US" altLang="ko-KR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2) 3</a:t>
            </a:r>
            <a:r>
              <a:rPr lang="ko-KR" altLang="en-US" dirty="0" smtClean="0"/>
              <a:t>층 건물 건축</a:t>
            </a:r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3) </a:t>
            </a:r>
            <a:r>
              <a:rPr lang="ko-KR" altLang="en-US" dirty="0" smtClean="0"/>
              <a:t>대학 종합정보시스템 개발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30555" y="2382030"/>
            <a:ext cx="7035960" cy="391549"/>
            <a:chOff x="386535" y="1507281"/>
            <a:chExt cx="7035960" cy="391549"/>
          </a:xfrm>
        </p:grpSpPr>
        <p:sp>
          <p:nvSpPr>
            <p:cNvPr id="8" name="직사각형 7"/>
            <p:cNvSpPr/>
            <p:nvPr/>
          </p:nvSpPr>
          <p:spPr>
            <a:xfrm>
              <a:off x="2861810" y="1538790"/>
              <a:ext cx="2070230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층 증축 후 사용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6535" y="1538790"/>
              <a:ext cx="2070230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층 완성 후 사용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9" idx="3"/>
              <a:endCxn id="8" idx="1"/>
            </p:cNvCxnSpPr>
            <p:nvPr/>
          </p:nvCxnSpPr>
          <p:spPr>
            <a:xfrm>
              <a:off x="2456765" y="1718810"/>
              <a:ext cx="405045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5352265" y="1507281"/>
              <a:ext cx="2070230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층 </a:t>
              </a:r>
              <a:r>
                <a:rPr lang="ko-KR" altLang="en-US" dirty="0">
                  <a:solidFill>
                    <a:schemeClr val="tx1"/>
                  </a:solidFill>
                </a:rPr>
                <a:t>증축 후 사용</a:t>
              </a: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4932040" y="1691190"/>
              <a:ext cx="405045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27820" y="3816760"/>
            <a:ext cx="6570732" cy="370397"/>
            <a:chOff x="1016604" y="5115337"/>
            <a:chExt cx="6570732" cy="370397"/>
          </a:xfrm>
        </p:grpSpPr>
        <p:grpSp>
          <p:nvGrpSpPr>
            <p:cNvPr id="13" name="그룹 12"/>
            <p:cNvGrpSpPr/>
            <p:nvPr/>
          </p:nvGrpSpPr>
          <p:grpSpPr>
            <a:xfrm>
              <a:off x="1016604" y="5125694"/>
              <a:ext cx="3600401" cy="360040"/>
              <a:chOff x="386534" y="1538790"/>
              <a:chExt cx="3600401" cy="36004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86534" y="1538790"/>
                <a:ext cx="2880321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교무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학사 개발 후  사용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3356865" y="1708453"/>
                <a:ext cx="630070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직사각형 15"/>
            <p:cNvSpPr/>
            <p:nvPr/>
          </p:nvSpPr>
          <p:spPr>
            <a:xfrm>
              <a:off x="4707015" y="5115337"/>
              <a:ext cx="2880321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회계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기타 개발 후  사용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반복적 개발 방법</a:t>
            </a:r>
            <a:endParaRPr lang="ko-KR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577457"/>
          </a:xfrm>
        </p:spPr>
        <p:txBody>
          <a:bodyPr/>
          <a:lstStyle/>
          <a:p>
            <a:r>
              <a:rPr lang="ko-KR" altLang="en-US" dirty="0" smtClean="0"/>
              <a:t>품질 증가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하나가 끝나면 그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하나가 끝나면 그 다음</a:t>
            </a:r>
            <a:r>
              <a:rPr lang="en-US" altLang="ko-KR" dirty="0" smtClean="0"/>
              <a:t> ..</a:t>
            </a:r>
            <a:r>
              <a:rPr lang="ko-KR" altLang="en-US" dirty="0" smtClean="0"/>
              <a:t>과 같이 하나씩 늘려 감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990" y="1645340"/>
            <a:ext cx="7201000" cy="431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반복적 개발 방법의 예</a:t>
            </a:r>
            <a:endParaRPr lang="ko-KR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2682648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1) </a:t>
            </a:r>
            <a:r>
              <a:rPr lang="ko-KR" altLang="en-US" dirty="0" smtClean="0"/>
              <a:t>도서 집필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2) </a:t>
            </a:r>
            <a:r>
              <a:rPr lang="ko-KR" altLang="en-US" dirty="0" smtClean="0"/>
              <a:t>소프트웨어 개발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41675" y="1271435"/>
            <a:ext cx="3553806" cy="1296180"/>
            <a:chOff x="2546774" y="1561878"/>
            <a:chExt cx="3105346" cy="997637"/>
          </a:xfrm>
        </p:grpSpPr>
        <p:sp>
          <p:nvSpPr>
            <p:cNvPr id="5" name="직사각형 4"/>
            <p:cNvSpPr/>
            <p:nvPr/>
          </p:nvSpPr>
          <p:spPr>
            <a:xfrm>
              <a:off x="2546774" y="1561878"/>
              <a:ext cx="2880321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1~10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장 원고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차 작성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/>
            <p:cNvCxnSpPr>
              <a:stCxn id="5" idx="3"/>
            </p:cNvCxnSpPr>
            <p:nvPr/>
          </p:nvCxnSpPr>
          <p:spPr>
            <a:xfrm>
              <a:off x="5427095" y="1741898"/>
              <a:ext cx="2250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652120" y="1741898"/>
              <a:ext cx="0" cy="47196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3761910" y="2213865"/>
              <a:ext cx="189021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3761910" y="1921918"/>
              <a:ext cx="0" cy="29194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144452" y="2220961"/>
              <a:ext cx="1125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(n</a:t>
              </a:r>
              <a:r>
                <a:rPr lang="ko-KR" altLang="en-US" sz="1600" b="1" dirty="0" smtClean="0"/>
                <a:t>차 반복</a:t>
              </a:r>
              <a:r>
                <a:rPr lang="en-US" altLang="ko-KR" sz="1600" b="1" dirty="0" smtClean="0"/>
                <a:t>)</a:t>
              </a:r>
              <a:endParaRPr lang="ko-KR" altLang="en-US" sz="1600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41675" y="3614585"/>
            <a:ext cx="6758205" cy="846140"/>
            <a:chOff x="926595" y="4239090"/>
            <a:chExt cx="6393071" cy="367672"/>
          </a:xfrm>
        </p:grpSpPr>
        <p:sp>
          <p:nvSpPr>
            <p:cNvPr id="13" name="직사각형 12"/>
            <p:cNvSpPr/>
            <p:nvPr/>
          </p:nvSpPr>
          <p:spPr>
            <a:xfrm>
              <a:off x="4439345" y="4246722"/>
              <a:ext cx="2880321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기능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성능 변경 및 보강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26595" y="4239090"/>
              <a:ext cx="3510391" cy="360040"/>
              <a:chOff x="1009015" y="3383995"/>
              <a:chExt cx="3510391" cy="36004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009015" y="3383995"/>
                <a:ext cx="2880321" cy="36004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시스템 전체 개발 후  인도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직선 화살표 연결선 15"/>
              <p:cNvCxnSpPr/>
              <p:nvPr/>
            </p:nvCxnSpPr>
            <p:spPr>
              <a:xfrm>
                <a:off x="3889336" y="3571647"/>
                <a:ext cx="630070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3"/>
          <p:cNvSpPr>
            <a:spLocks noGrp="1"/>
          </p:cNvSpPr>
          <p:nvPr>
            <p:ph type="ctrTitle"/>
          </p:nvPr>
        </p:nvSpPr>
        <p:spPr>
          <a:xfrm>
            <a:off x="28012" y="2833097"/>
            <a:ext cx="11027610" cy="938535"/>
          </a:xfrm>
        </p:spPr>
        <p:txBody>
          <a:bodyPr/>
          <a:lstStyle/>
          <a:p>
            <a:r>
              <a:rPr lang="ko-KR" altLang="en-US" sz="4000" dirty="0" smtClean="0">
                <a:solidFill>
                  <a:srgbClr val="005A9E"/>
                </a:solidFill>
              </a:rPr>
              <a:t>통합 프로세스</a:t>
            </a:r>
            <a:r>
              <a:rPr lang="en-US" altLang="ko-KR" sz="4000" dirty="0" smtClean="0">
                <a:solidFill>
                  <a:srgbClr val="005A9E"/>
                </a:solidFill>
              </a:rPr>
              <a:t>(UP)</a:t>
            </a:r>
            <a:r>
              <a:rPr lang="ko-KR" altLang="en-US" sz="4000" dirty="0" smtClean="0">
                <a:solidFill>
                  <a:srgbClr val="005A9E"/>
                </a:solidFill>
              </a:rPr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21177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프로세스</a:t>
            </a:r>
            <a:r>
              <a:rPr lang="en-US" altLang="ko-KR" dirty="0" smtClean="0"/>
              <a:t>(UP)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2320" y="1052670"/>
            <a:ext cx="8310770" cy="489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프로세스</a:t>
            </a:r>
            <a:r>
              <a:rPr lang="en-US" altLang="ko-KR" dirty="0" smtClean="0"/>
              <a:t>(UP)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7920" y="1042075"/>
            <a:ext cx="8281150" cy="533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프로세스</a:t>
            </a:r>
            <a:r>
              <a:rPr lang="en-US" altLang="ko-KR" dirty="0" smtClean="0"/>
              <a:t>(UP)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4050" y="1040150"/>
            <a:ext cx="6336880" cy="4422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개발 방법론 </a:t>
            </a:r>
            <a:r>
              <a:rPr lang="ko-KR" altLang="en-US" dirty="0" smtClean="0"/>
              <a:t>구성 요소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318924"/>
          </a:xfrm>
        </p:spPr>
        <p:txBody>
          <a:bodyPr/>
          <a:lstStyle/>
          <a:p>
            <a:r>
              <a:rPr lang="ko-KR" altLang="en-US" dirty="0" smtClean="0"/>
              <a:t>소프트웨어 개발 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방법론 </a:t>
            </a:r>
            <a:r>
              <a:rPr lang="ko-KR" altLang="en-US" dirty="0" smtClean="0"/>
              <a:t>구성</a:t>
            </a:r>
            <a:endParaRPr lang="en-US" altLang="ko-KR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897765"/>
              </p:ext>
            </p:extLst>
          </p:nvPr>
        </p:nvGraphicFramePr>
        <p:xfrm>
          <a:off x="627820" y="1268700"/>
          <a:ext cx="9793359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70"/>
                <a:gridCol w="5904820"/>
                <a:gridCol w="194426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구성요소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비고</a:t>
                      </a:r>
                      <a:endParaRPr lang="ko-KR" alt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작업절차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en-US" altLang="ko-KR" sz="1600" b="1" dirty="0" smtClean="0">
                          <a:solidFill>
                            <a:srgbClr val="0000CC"/>
                          </a:solidFill>
                        </a:rPr>
                        <a:t>Process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수행 시 이루어지는 작업단계의 체계</a:t>
                      </a:r>
                    </a:p>
                    <a:p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단계별 활동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활동 별 세부작업 열거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활동의 순서 명시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활동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작업방법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en-US" altLang="ko-KR" sz="1600" b="1" dirty="0" smtClean="0">
                          <a:solidFill>
                            <a:srgbClr val="0000CC"/>
                          </a:solidFill>
                        </a:rPr>
                        <a:t>Method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단계별 수행해야 하는 일에 대한 구체적인 설명</a:t>
                      </a:r>
                    </a:p>
                    <a:p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절차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작업방법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누가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언제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무엇을 작업하는지를 기술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작업 방법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산출물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단계별로 만들어야 하는 산출물의 목록 및 양식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설계서 등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기법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단계별로 작업 수행 시 소요되는 기술 및 기법 설명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객체지향</a:t>
                      </a:r>
                      <a:r>
                        <a:rPr lang="ko-KR" altLang="en-US" sz="1600" baseline="0" dirty="0" smtClean="0"/>
                        <a:t> 모델링 기법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도구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기법에서 제시된 각 기법 별 지원도구에 대한 구체적인 사용표준 및 방법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CASE </a:t>
                      </a:r>
                      <a:r>
                        <a:rPr lang="ko-KR" altLang="en-US" sz="1600" dirty="0" smtClean="0"/>
                        <a:t>등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53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프로세스</a:t>
            </a:r>
            <a:r>
              <a:rPr lang="en-US" altLang="ko-KR" dirty="0" smtClean="0"/>
              <a:t>(UP)</a:t>
            </a:r>
            <a:r>
              <a:rPr lang="ko-KR" altLang="en-US" dirty="0" smtClean="0"/>
              <a:t> 절차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1679297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800" dirty="0" smtClean="0"/>
              <a:t>도입 단계</a:t>
            </a:r>
            <a:r>
              <a:rPr lang="en-US" altLang="ko-KR" sz="1800" dirty="0" smtClean="0"/>
              <a:t>inception phase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800" dirty="0" smtClean="0"/>
              <a:t>구체화 단계</a:t>
            </a:r>
            <a:r>
              <a:rPr lang="en-US" altLang="ko-KR" sz="1800" dirty="0" smtClean="0"/>
              <a:t>elaboration phase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800" dirty="0" smtClean="0"/>
              <a:t>구축 단계</a:t>
            </a:r>
            <a:r>
              <a:rPr lang="en-US" altLang="ko-KR" sz="1800" dirty="0" smtClean="0"/>
              <a:t>construction phase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800" dirty="0" smtClean="0"/>
              <a:t>전이 단계</a:t>
            </a:r>
            <a:r>
              <a:rPr lang="en-US" altLang="ko-KR" sz="1800" dirty="0" smtClean="0"/>
              <a:t>transition phase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800" dirty="0" smtClean="0"/>
              <a:t>도입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구체화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구축전이 단계의 공통 작업</a:t>
            </a:r>
          </a:p>
        </p:txBody>
      </p: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① 도입 단계</a:t>
            </a:r>
            <a:r>
              <a:rPr lang="en-US" altLang="ko-KR" baseline="30000" dirty="0" smtClean="0"/>
              <a:t>inception phase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70" y="1032550"/>
            <a:ext cx="75628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② 구체화 단계</a:t>
            </a:r>
            <a:r>
              <a:rPr lang="en-US" altLang="ko-KR" baseline="30000" dirty="0" smtClean="0"/>
              <a:t>elaboration phase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20" y="1034560"/>
            <a:ext cx="75819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③ 구축 단계</a:t>
            </a:r>
            <a:r>
              <a:rPr lang="en-US" altLang="ko-KR" baseline="30000" dirty="0" smtClean="0"/>
              <a:t>construction phase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70" y="1032105"/>
            <a:ext cx="75723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④ 전이 단계</a:t>
            </a:r>
            <a:r>
              <a:rPr lang="en-US" altLang="ko-KR" baseline="30000" dirty="0" smtClean="0"/>
              <a:t>transition phase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70" y="1036080"/>
            <a:ext cx="76390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⑤ 도입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구체화</a:t>
            </a:r>
            <a:r>
              <a:rPr lang="en-US" altLang="ko-KR" dirty="0" smtClean="0"/>
              <a:t>/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전이 단계의 공통 작업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80" y="1039030"/>
            <a:ext cx="77914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7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3"/>
          <p:cNvSpPr>
            <a:spLocks noGrp="1"/>
          </p:cNvSpPr>
          <p:nvPr>
            <p:ph type="ctrTitle"/>
          </p:nvPr>
        </p:nvSpPr>
        <p:spPr>
          <a:xfrm>
            <a:off x="28012" y="2833097"/>
            <a:ext cx="11027610" cy="938535"/>
          </a:xfrm>
        </p:spPr>
        <p:txBody>
          <a:bodyPr/>
          <a:lstStyle/>
          <a:p>
            <a:r>
              <a:rPr lang="ko-KR" altLang="en-US" sz="4000" dirty="0" smtClean="0">
                <a:solidFill>
                  <a:srgbClr val="005A9E"/>
                </a:solidFill>
              </a:rPr>
              <a:t>애자일</a:t>
            </a:r>
            <a:r>
              <a:rPr lang="en-US" altLang="ko-KR" sz="4000" dirty="0" smtClean="0">
                <a:solidFill>
                  <a:srgbClr val="005A9E"/>
                </a:solidFill>
              </a:rPr>
              <a:t>(Agile)</a:t>
            </a:r>
            <a:r>
              <a:rPr lang="ko-KR" altLang="en-US" sz="4000" dirty="0" smtClean="0">
                <a:solidFill>
                  <a:srgbClr val="005A9E"/>
                </a:solidFill>
              </a:rPr>
              <a:t> 프로세스 모델</a:t>
            </a:r>
          </a:p>
        </p:txBody>
      </p:sp>
    </p:spTree>
    <p:extLst>
      <p:ext uri="{BB962C8B-B14F-4D97-AF65-F5344CB8AC3E}">
        <p14:creationId xmlns:p14="http://schemas.microsoft.com/office/powerpoint/2010/main" val="21177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프로세스 모델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3864510"/>
          </a:xfrm>
        </p:spPr>
        <p:txBody>
          <a:bodyPr/>
          <a:lstStyle/>
          <a:p>
            <a:r>
              <a:rPr lang="en-US" altLang="ko-KR" dirty="0" smtClean="0"/>
              <a:t>Agile(</a:t>
            </a:r>
            <a:r>
              <a:rPr lang="ko-KR" altLang="en-US" dirty="0" smtClean="0"/>
              <a:t>애자일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사전적 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날렵한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민첩한</a:t>
            </a:r>
          </a:p>
          <a:p>
            <a:pPr lvl="1"/>
            <a:r>
              <a:rPr lang="ko-KR" altLang="en-US" dirty="0" smtClean="0"/>
              <a:t>개발과정에서의 시스템 변경사항을 유연하고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민첩하게 대응할 수 있는 방법을 제공한다는 의미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정의</a:t>
            </a:r>
          </a:p>
          <a:p>
            <a:pPr lvl="1"/>
            <a:r>
              <a:rPr lang="ko-KR" altLang="en-US" dirty="0" smtClean="0"/>
              <a:t>고객의 요구에 민첩하게 대응하고 그때그때 주어지는 문제를 풀어나가는 개발 방법론</a:t>
            </a:r>
          </a:p>
          <a:p>
            <a:pPr lvl="1"/>
            <a:r>
              <a:rPr lang="ko-KR" altLang="en-US" dirty="0" smtClean="0"/>
              <a:t>소프트웨어 개발 생산성과 품질 향상을 위하여 개발자의 잠재력 발휘와 개발팀의 의사소통과 협업 최적화를 중심으로 하는 개발 방법론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1940</a:t>
            </a:r>
            <a:r>
              <a:rPr lang="ko-KR" altLang="en-US" dirty="0" smtClean="0"/>
              <a:t>년대 도요타의 효율적인 자동차 제조 개념에서 유래</a:t>
            </a:r>
          </a:p>
          <a:p>
            <a:pPr lvl="1"/>
            <a:r>
              <a:rPr lang="ko-KR" altLang="en-US" dirty="0" smtClean="0"/>
              <a:t>프로세스와 도구 중심이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개개인과의 의사 소통 중시</a:t>
            </a:r>
          </a:p>
          <a:p>
            <a:pPr lvl="1"/>
            <a:r>
              <a:rPr lang="ko-KR" altLang="en-US" dirty="0" smtClean="0"/>
              <a:t>문서 중심이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가능한 소프트웨어</a:t>
            </a:r>
            <a:r>
              <a:rPr lang="en-US" altLang="ko-KR" dirty="0" smtClean="0"/>
              <a:t>(Working Software)</a:t>
            </a:r>
            <a:r>
              <a:rPr lang="ko-KR" altLang="en-US" dirty="0" smtClean="0"/>
              <a:t> 개발에 가치를 둠</a:t>
            </a:r>
          </a:p>
          <a:p>
            <a:pPr lvl="1"/>
            <a:r>
              <a:rPr lang="ko-KR" altLang="en-US" dirty="0" smtClean="0"/>
              <a:t>계약 중심이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고객과의 협력 중시</a:t>
            </a:r>
          </a:p>
          <a:p>
            <a:pPr lvl="1"/>
            <a:r>
              <a:rPr lang="ko-KR" altLang="en-US" dirty="0" smtClean="0"/>
              <a:t>계획 중심이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요구 변화에 대한 민첩한 대응 중시</a:t>
            </a:r>
          </a:p>
        </p:txBody>
      </p: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프로세스 모델의 이해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835989"/>
          </a:xfrm>
        </p:spPr>
        <p:txBody>
          <a:bodyPr/>
          <a:lstStyle/>
          <a:p>
            <a:r>
              <a:rPr lang="ko-KR" altLang="en-US" dirty="0" err="1" smtClean="0"/>
              <a:t>애자일의</a:t>
            </a:r>
            <a:r>
              <a:rPr lang="ko-KR" altLang="en-US" dirty="0" smtClean="0"/>
              <a:t> 개발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비즈니스 요구사항을 만족시키는 소프트웨어를 개발하는데 초점을 맞추기 위해 복잡함을 제거하는 관리 및 제어 프로세스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짧은 주기</a:t>
            </a:r>
            <a:r>
              <a:rPr lang="en-US" altLang="ko-KR" dirty="0" smtClean="0"/>
              <a:t>(4~6</a:t>
            </a:r>
            <a:r>
              <a:rPr lang="ko-KR" altLang="en-US" dirty="0" smtClean="0"/>
              <a:t>주</a:t>
            </a:r>
            <a:r>
              <a:rPr lang="en-US" altLang="ko-KR" dirty="0" smtClean="0"/>
              <a:t>)</a:t>
            </a:r>
            <a:r>
              <a:rPr lang="ko-KR" altLang="en-US" dirty="0" smtClean="0"/>
              <a:t> 내에 반복적인 시제품 개발을 통해 잦은 출시</a:t>
            </a:r>
            <a:r>
              <a:rPr lang="en-US" altLang="ko-KR" dirty="0" smtClean="0"/>
              <a:t>(Release)</a:t>
            </a:r>
            <a:r>
              <a:rPr lang="ko-KR" altLang="en-US" dirty="0" smtClean="0"/>
              <a:t>를 목표로 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45185" y="1645340"/>
            <a:ext cx="8065120" cy="792110"/>
            <a:chOff x="386535" y="1507281"/>
            <a:chExt cx="7035960" cy="391549"/>
          </a:xfrm>
        </p:grpSpPr>
        <p:sp>
          <p:nvSpPr>
            <p:cNvPr id="5" name="직사각형 4"/>
            <p:cNvSpPr/>
            <p:nvPr/>
          </p:nvSpPr>
          <p:spPr>
            <a:xfrm>
              <a:off x="2861810" y="1538790"/>
              <a:ext cx="2070230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dirty="0" smtClean="0">
                  <a:solidFill>
                    <a:schemeClr val="tx1"/>
                  </a:solidFill>
                </a:rPr>
                <a:t>사용자 확인</a:t>
              </a:r>
              <a:endParaRPr lang="ko-KR" altLang="en-US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86535" y="1538790"/>
              <a:ext cx="2070230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dirty="0" err="1" smtClean="0">
                  <a:solidFill>
                    <a:schemeClr val="tx1"/>
                  </a:solidFill>
                </a:rPr>
                <a:t>프로토타입</a:t>
              </a:r>
              <a:r>
                <a:rPr lang="ko-KR" altLang="en-US" sz="1600" b="0" dirty="0" smtClean="0">
                  <a:solidFill>
                    <a:schemeClr val="tx1"/>
                  </a:solidFill>
                </a:rPr>
                <a:t> 개발</a:t>
              </a:r>
              <a:endParaRPr lang="ko-KR" altLang="en-US" sz="1600" b="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6" idx="3"/>
              <a:endCxn id="5" idx="1"/>
            </p:cNvCxnSpPr>
            <p:nvPr/>
          </p:nvCxnSpPr>
          <p:spPr>
            <a:xfrm>
              <a:off x="2456765" y="1718810"/>
              <a:ext cx="405045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5352265" y="1507281"/>
              <a:ext cx="2070230" cy="360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dirty="0" smtClean="0">
                  <a:solidFill>
                    <a:schemeClr val="tx1"/>
                  </a:solidFill>
                </a:rPr>
                <a:t>일부 기능 사용</a:t>
              </a:r>
              <a:endParaRPr lang="ko-KR" altLang="en-US" sz="1600" b="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>
              <a:off x="4932040" y="1691190"/>
              <a:ext cx="405045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Agile</a:t>
            </a:r>
            <a:r>
              <a:rPr lang="ko-KR" altLang="en-US" dirty="0" smtClean="0"/>
              <a:t>과 </a:t>
            </a:r>
            <a:r>
              <a:rPr lang="en-US" altLang="ko-KR" dirty="0"/>
              <a:t>Waterfall </a:t>
            </a:r>
            <a:r>
              <a:rPr lang="ko-KR" altLang="en-US" dirty="0" smtClean="0"/>
              <a:t>모델 비교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602362"/>
              </p:ext>
            </p:extLst>
          </p:nvPr>
        </p:nvGraphicFramePr>
        <p:xfrm>
          <a:off x="503555" y="1069260"/>
          <a:ext cx="9989635" cy="45920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12555"/>
                <a:gridCol w="3744520"/>
                <a:gridCol w="4032560"/>
              </a:tblGrid>
              <a:tr h="3727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애자일 모델</a:t>
                      </a:r>
                      <a:endParaRPr lang="ko-KR" altLang="en-US" sz="16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폭포수 모델</a:t>
                      </a:r>
                      <a:endParaRPr lang="ko-KR" altLang="en-US" sz="16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/>
                </a:tc>
              </a:tr>
              <a:tr h="5061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추가 요구 사항의 수용</a:t>
                      </a:r>
                      <a:endParaRPr lang="ko-KR" altLang="en-US" sz="14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추가 요구 사항을 수용할 수 있는 방법의 설계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추가 요구 사항을 반영하기 어려운 구조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</a:tr>
              <a:tr h="338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릴리스 시점</a:t>
                      </a:r>
                      <a:endParaRPr lang="ko-KR" altLang="en-US" sz="14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수시로 </a:t>
                      </a:r>
                      <a:r>
                        <a:rPr lang="ko-KR" altLang="en-US" sz="1400" dirty="0" err="1" smtClean="0"/>
                        <a:t>릴리즈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최종 완성된 제품을 릴리스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</a:tr>
              <a:tr h="5061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시작 상태</a:t>
                      </a:r>
                      <a:endParaRPr lang="ko-KR" altLang="en-US" sz="14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시작 단계는 미흡할 수 있으나 점차 완성도가 높아짐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시작 단계에서의 완성도가 매우 높음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</a:tr>
              <a:tr h="717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고객과의 의사소통</a:t>
                      </a:r>
                      <a:endParaRPr lang="ko-KR" altLang="en-US" sz="14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처음부터 사용자의 참여 유도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대화를 통한 개발 진행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사용자와 산출물의 근거 중심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대화 부족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</a:tr>
              <a:tr h="5061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진행 상황 점검</a:t>
                      </a:r>
                      <a:endParaRPr lang="ko-KR" altLang="en-US" sz="14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개발자와 사용자는 개발 초기부터 진행 상황 공유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단계별 산출물에 대한 결과로 개발의 진척 상황을 점검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</a:tr>
              <a:tr h="927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분석</a:t>
                      </a:r>
                      <a:r>
                        <a:rPr lang="en-US" altLang="ko-KR" sz="1400" b="1" dirty="0" smtClean="0"/>
                        <a:t>/</a:t>
                      </a:r>
                      <a:r>
                        <a:rPr lang="ko-KR" altLang="en-US" sz="1400" b="1" dirty="0" smtClean="0"/>
                        <a:t>설계</a:t>
                      </a:r>
                      <a:r>
                        <a:rPr lang="en-US" altLang="ko-KR" sz="1400" b="1" dirty="0" smtClean="0"/>
                        <a:t>/</a:t>
                      </a:r>
                      <a:r>
                        <a:rPr lang="ko-KR" altLang="en-US" sz="1400" b="1" dirty="0" smtClean="0"/>
                        <a:t>구현 진행 과정</a:t>
                      </a:r>
                      <a:endParaRPr lang="ko-KR" altLang="en-US" sz="14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하나의 단계 또는 반복 안에 요구분석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설계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구현 과정이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모두 포함되어 동시에 진행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400" u="none" strike="noStrike" kern="1200" baseline="0" dirty="0" smtClean="0"/>
                    </a:p>
                    <a:p>
                      <a:r>
                        <a:rPr lang="ko-KR" altLang="en-US" sz="1400" u="none" strike="noStrike" kern="1200" baseline="0" dirty="0" smtClean="0"/>
                        <a:t>요구분석</a:t>
                      </a:r>
                      <a:r>
                        <a:rPr lang="en-US" altLang="ko-KR" sz="1400" u="none" strike="noStrike" kern="1200" baseline="0" dirty="0" smtClean="0"/>
                        <a:t>/</a:t>
                      </a:r>
                      <a:r>
                        <a:rPr lang="ko-KR" altLang="en-US" sz="1400" u="none" strike="noStrike" kern="1200" baseline="0" dirty="0" smtClean="0"/>
                        <a:t>설계</a:t>
                      </a:r>
                      <a:r>
                        <a:rPr lang="en-US" altLang="ko-KR" sz="1400" u="none" strike="noStrike" kern="1200" baseline="0" dirty="0" smtClean="0"/>
                        <a:t>/</a:t>
                      </a:r>
                      <a:r>
                        <a:rPr lang="ko-KR" altLang="en-US" sz="1400" u="none" strike="noStrike" kern="1200" baseline="0" dirty="0" smtClean="0"/>
                        <a:t>구현 과정이 명확 	</a:t>
                      </a:r>
                    </a:p>
                    <a:p>
                      <a:pPr latinLnBrk="1"/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</a:tr>
              <a:tr h="717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모듈</a:t>
                      </a:r>
                      <a:r>
                        <a:rPr lang="en-US" altLang="ko-KR" sz="1400" b="1" dirty="0" smtClean="0"/>
                        <a:t>(</a:t>
                      </a:r>
                      <a:r>
                        <a:rPr lang="ko-KR" altLang="en-US" sz="1400" b="1" dirty="0" smtClean="0"/>
                        <a:t>컴포넌트</a:t>
                      </a:r>
                      <a:r>
                        <a:rPr lang="en-US" altLang="ko-KR" sz="1400" b="1" dirty="0" smtClean="0"/>
                        <a:t>)</a:t>
                      </a:r>
                      <a:r>
                        <a:rPr lang="ko-KR" altLang="en-US" sz="1400" b="1" dirty="0" smtClean="0"/>
                        <a:t>통합</a:t>
                      </a:r>
                      <a:endParaRPr lang="ko-KR" altLang="en-US" sz="1400" b="1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개발 초기부터 빈번한 통합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문제점을 빨리 발견하고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수정하는 방식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구현이 완료된 후에 모듈 간의 통합 작업을 수행</a:t>
                      </a:r>
                      <a:endParaRPr lang="ko-KR" altLang="en-US" sz="1400" dirty="0"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개발 프로세스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3864510"/>
          </a:xfrm>
        </p:spPr>
        <p:txBody>
          <a:bodyPr/>
          <a:lstStyle/>
          <a:p>
            <a:r>
              <a:rPr lang="ko-KR" altLang="en-US" dirty="0" smtClean="0"/>
              <a:t>프로세스</a:t>
            </a:r>
            <a:r>
              <a:rPr lang="en-US" altLang="ko-KR" dirty="0" smtClean="0"/>
              <a:t>(Process)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/>
              <a:t>주어진 일을 해결하기 위한 목적으로 그 </a:t>
            </a:r>
            <a:r>
              <a:rPr lang="ko-KR" altLang="en-US" b="1" dirty="0">
                <a:solidFill>
                  <a:srgbClr val="C00000"/>
                </a:solidFill>
              </a:rPr>
              <a:t>순서가 정해져  수행되는 일련의 절차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좁은 의미</a:t>
            </a:r>
            <a:r>
              <a:rPr lang="en-US" altLang="ko-KR" dirty="0" smtClean="0"/>
              <a:t>) </a:t>
            </a:r>
            <a:r>
              <a:rPr lang="ko-KR" altLang="en-US" dirty="0" smtClean="0"/>
              <a:t>소프트웨어 개발 프로세스</a:t>
            </a:r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제품을 개발할 때 필요한 </a:t>
            </a:r>
            <a:r>
              <a:rPr lang="ko-KR" altLang="en-US" dirty="0">
                <a:solidFill>
                  <a:srgbClr val="C00000"/>
                </a:solidFill>
              </a:rPr>
              <a:t>절차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과정</a:t>
            </a:r>
            <a:endParaRPr lang="ko-KR" altLang="en-US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사용자의 요구사항을 </a:t>
            </a:r>
            <a:r>
              <a:rPr lang="en-US" altLang="ko-KR" dirty="0"/>
              <a:t>SW</a:t>
            </a:r>
            <a:r>
              <a:rPr lang="ko-KR" altLang="en-US" dirty="0"/>
              <a:t>시스템으로 구현하기 위한 일련의 활동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넓은 </a:t>
            </a:r>
            <a:r>
              <a:rPr lang="ko-KR" altLang="en-US" dirty="0"/>
              <a:t>의미</a:t>
            </a:r>
            <a:r>
              <a:rPr lang="en-US" altLang="ko-KR" dirty="0"/>
              <a:t>) </a:t>
            </a:r>
            <a:r>
              <a:rPr lang="ko-KR" altLang="en-US" dirty="0"/>
              <a:t>소프트웨어 개발 </a:t>
            </a:r>
            <a:r>
              <a:rPr lang="ko-KR" altLang="en-US" dirty="0" smtClean="0"/>
              <a:t>프로세스</a:t>
            </a: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개발 방법론</a:t>
            </a:r>
            <a:endParaRPr lang="ko-KR" altLang="en-US" dirty="0"/>
          </a:p>
          <a:p>
            <a:pPr lvl="1"/>
            <a:r>
              <a:rPr lang="ko-KR" altLang="en-US" dirty="0"/>
              <a:t>절차</a:t>
            </a:r>
            <a:r>
              <a:rPr lang="en-US" altLang="ko-KR" dirty="0"/>
              <a:t>, </a:t>
            </a:r>
            <a:r>
              <a:rPr lang="ko-KR" altLang="en-US" dirty="0"/>
              <a:t>과정</a:t>
            </a:r>
            <a:r>
              <a:rPr lang="en-US" altLang="ko-KR" dirty="0"/>
              <a:t>, </a:t>
            </a:r>
            <a:r>
              <a:rPr lang="ko-KR" altLang="en-US" dirty="0" smtClean="0"/>
              <a:t>방법</a:t>
            </a:r>
            <a:r>
              <a:rPr lang="en-US" altLang="ko-KR" dirty="0"/>
              <a:t>, </a:t>
            </a:r>
            <a:r>
              <a:rPr lang="ko-KR" altLang="en-US" dirty="0"/>
              <a:t>도구</a:t>
            </a:r>
            <a:r>
              <a:rPr lang="en-US" altLang="ko-KR" dirty="0"/>
              <a:t>, </a:t>
            </a:r>
            <a:r>
              <a:rPr lang="ko-KR" altLang="en-US" dirty="0"/>
              <a:t>참여자까지 모두 </a:t>
            </a:r>
            <a:r>
              <a:rPr lang="ko-KR" altLang="en-US" dirty="0" smtClean="0"/>
              <a:t>포함</a:t>
            </a:r>
            <a:endParaRPr lang="ko-KR" altLang="en-US" dirty="0"/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개발 목적을 이루는데 필요한 통합적 </a:t>
            </a:r>
            <a:r>
              <a:rPr lang="ko-KR" altLang="en-US" dirty="0" smtClean="0"/>
              <a:t>모든 수단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프로세스의 목적</a:t>
            </a:r>
          </a:p>
          <a:p>
            <a:pPr lvl="1"/>
            <a:r>
              <a:rPr lang="ko-KR" altLang="en-US" dirty="0"/>
              <a:t>이전에 얻은 노하우를 전달 </a:t>
            </a:r>
            <a:r>
              <a:rPr lang="en-US" altLang="ko-KR" dirty="0"/>
              <a:t>-&gt; </a:t>
            </a:r>
            <a:r>
              <a:rPr lang="ko-KR" altLang="en-US" dirty="0"/>
              <a:t>시행착오 감소 </a:t>
            </a:r>
            <a:r>
              <a:rPr lang="en-US" altLang="ko-KR" dirty="0"/>
              <a:t>-&gt; </a:t>
            </a:r>
            <a:r>
              <a:rPr lang="ko-KR" altLang="en-US" dirty="0"/>
              <a:t>빠르게 적응</a:t>
            </a:r>
          </a:p>
          <a:p>
            <a:pPr lvl="1"/>
            <a:r>
              <a:rPr lang="en-US" altLang="ko-KR" dirty="0"/>
              <a:t>guide </a:t>
            </a:r>
            <a:r>
              <a:rPr lang="ko-KR" altLang="en-US" dirty="0" smtClean="0"/>
              <a:t>역할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440" y="1652276"/>
            <a:ext cx="525673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878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적용 기법 종류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80" y="764630"/>
            <a:ext cx="10298113" cy="3827577"/>
          </a:xfrm>
        </p:spPr>
        <p:txBody>
          <a:bodyPr/>
          <a:lstStyle/>
          <a:p>
            <a:r>
              <a:rPr lang="en-US" altLang="ko-KR" dirty="0" smtClean="0"/>
              <a:t>XP(Extreme Programming)</a:t>
            </a:r>
          </a:p>
          <a:p>
            <a:pPr lvl="1"/>
            <a:r>
              <a:rPr lang="ko-KR" altLang="en-US" dirty="0" smtClean="0"/>
              <a:t>의사소통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피드백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자신감</a:t>
            </a:r>
          </a:p>
          <a:p>
            <a:pPr lvl="1"/>
            <a:r>
              <a:rPr lang="ko-KR" altLang="en-US" dirty="0" smtClean="0"/>
              <a:t>애자일 프로세스의 선두 주자로 애자일 보급에 큰 역할</a:t>
            </a:r>
          </a:p>
          <a:p>
            <a:pPr lvl="1"/>
            <a:r>
              <a:rPr lang="ko-KR" altLang="en-US" dirty="0" smtClean="0"/>
              <a:t>고객과 함께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 정도의 반복개발을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테스트와 우선 개발을 특징으로 하는 명시적인 기술과 방법 제공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Extreme Modeling(</a:t>
            </a:r>
            <a:r>
              <a:rPr lang="ko-KR" altLang="en-US" dirty="0" err="1"/>
              <a:t>익스트림</a:t>
            </a:r>
            <a:r>
              <a:rPr lang="ko-KR" altLang="en-US" dirty="0"/>
              <a:t> 모델링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UML</a:t>
            </a:r>
            <a:r>
              <a:rPr lang="ko-KR" altLang="en-US" dirty="0"/>
              <a:t>을 이용한 모델링 중심 방법론이다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여타 모델들과 달리</a:t>
            </a:r>
            <a:r>
              <a:rPr lang="en-US" altLang="ko-KR" dirty="0"/>
              <a:t>, </a:t>
            </a:r>
            <a:r>
              <a:rPr lang="ko-KR" altLang="en-US" dirty="0"/>
              <a:t>언제나 실행할 수 있고 검증할 수 있는 모델을 작성하는 공정을 반복해서</a:t>
            </a:r>
            <a:r>
              <a:rPr lang="en-US" altLang="ko-KR" dirty="0"/>
              <a:t>, </a:t>
            </a:r>
            <a:r>
              <a:rPr lang="ko-KR" altLang="en-US" dirty="0"/>
              <a:t>최종적으로 모델로부터 제품이 자동적으로 생성되게 </a:t>
            </a:r>
            <a:r>
              <a:rPr lang="ko-KR" altLang="en-US" dirty="0" smtClean="0"/>
              <a:t>한다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0000CC"/>
                </a:solidFill>
              </a:rPr>
              <a:t>Scrum(</a:t>
            </a:r>
            <a:r>
              <a:rPr lang="ko-KR" altLang="en-US" dirty="0" smtClean="0">
                <a:solidFill>
                  <a:srgbClr val="0000CC"/>
                </a:solidFill>
              </a:rPr>
              <a:t>스크럼</a:t>
            </a:r>
            <a:r>
              <a:rPr lang="en-US" altLang="ko-KR" dirty="0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dirty="0" err="1" smtClean="0"/>
              <a:t>제품백로그</a:t>
            </a:r>
            <a:r>
              <a:rPr lang="en-US" altLang="ko-KR" dirty="0" smtClean="0"/>
              <a:t>(Product Backlog)</a:t>
            </a:r>
            <a:r>
              <a:rPr lang="ko-KR" altLang="en-US" dirty="0" smtClean="0"/>
              <a:t>와 스프린트</a:t>
            </a:r>
            <a:r>
              <a:rPr lang="en-US" altLang="ko-KR" dirty="0" smtClean="0"/>
              <a:t>(Sprint)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2~4</a:t>
            </a:r>
            <a:r>
              <a:rPr lang="ko-KR" altLang="en-US" dirty="0" smtClean="0"/>
              <a:t>주마다 동작 가능한 제품을 </a:t>
            </a:r>
            <a:r>
              <a:rPr lang="ko-KR" altLang="en-US" dirty="0" err="1" smtClean="0"/>
              <a:t>릴리즈하는</a:t>
            </a:r>
            <a:r>
              <a:rPr lang="ko-KR" altLang="en-US" dirty="0" smtClean="0"/>
              <a:t> 것을 목표로 스프린트를 진행한다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매일 정해진 시간에 정해진 장소에서 짧은 시간의 개발을 하는 소규모 단위의 팀</a:t>
            </a:r>
            <a:r>
              <a:rPr lang="en-US" altLang="ko-KR" dirty="0"/>
              <a:t> </a:t>
            </a:r>
            <a:r>
              <a:rPr lang="ko-KR" altLang="en-US" dirty="0" smtClean="0"/>
              <a:t>협업을 중요 시 하는 소프트웨어 개발 방법이다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2288694"/>
          </a:xfrm>
        </p:spPr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개발 방법론 중의 하나로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환경을 최대한 이용하고  조직의 고정비를 줄이며 반복적인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개발을 기반으로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시장 수요에 가깝게  동기화 하는 개발 관리 기법</a:t>
            </a:r>
            <a:r>
              <a:rPr lang="en-US" altLang="ko-KR" dirty="0" smtClean="0"/>
              <a:t>(1986)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비즈니스 요구사항을 만족시키는 소프트웨어를 개발하는데 초점을 맞추기 위해 복잡함을 제거하는 관리 및 제어 프로세스이다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반복적이고</a:t>
            </a:r>
            <a:r>
              <a:rPr lang="en-US" altLang="ko-KR" dirty="0"/>
              <a:t>,</a:t>
            </a:r>
            <a:r>
              <a:rPr lang="ko-KR" altLang="en-US" dirty="0"/>
              <a:t> 점진적인 소규모 팀 중심의 개발 방법으로 </a:t>
            </a:r>
            <a:r>
              <a:rPr lang="ko-KR" altLang="en-US" dirty="0" smtClean="0"/>
              <a:t> 짧은 주기 내에 문서 중심이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가능한 제품</a:t>
            </a:r>
            <a:r>
              <a:rPr lang="en-US" altLang="ko-KR" dirty="0" smtClean="0"/>
              <a:t>(Shippable Product)</a:t>
            </a:r>
            <a:br>
              <a:rPr lang="en-US" altLang="ko-KR" dirty="0" smtClean="0"/>
            </a:br>
            <a:r>
              <a:rPr lang="ko-KR" altLang="en-US" dirty="0" smtClean="0"/>
              <a:t>개발에 가치를 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개발팀을 운영하는 효율적인 운영 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제공함으로써 팀을 여러 가지 분열과 방해 요소로부터 보호한다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요구사항 변화에 민첩하게  대응한다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팀</a:t>
            </a:r>
            <a:r>
              <a:rPr lang="ko-KR" altLang="en-US" dirty="0" smtClean="0"/>
              <a:t>원간의 의사 소통을 향상하고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협업을 극대화한다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36" y="3065981"/>
            <a:ext cx="7698804" cy="347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872922"/>
          </a:xfrm>
        </p:spPr>
        <p:txBody>
          <a:bodyPr/>
          <a:lstStyle/>
          <a:p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“</a:t>
            </a:r>
            <a:r>
              <a:rPr lang="ko-KR" altLang="en-US" dirty="0" smtClean="0"/>
              <a:t>계획은 변경된다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”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“ </a:t>
            </a:r>
            <a:r>
              <a:rPr lang="ko-KR" altLang="en-US" dirty="0" smtClean="0"/>
              <a:t>개발은 미래 예상이 어렵다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” </a:t>
            </a:r>
            <a:r>
              <a:rPr lang="ko-KR" altLang="en-US" dirty="0" smtClean="0"/>
              <a:t>라는 것을 전제로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가볍고</a:t>
            </a:r>
            <a:r>
              <a:rPr lang="en-US" altLang="ko-KR" dirty="0" smtClean="0"/>
              <a:t>(light weight), </a:t>
            </a:r>
            <a:r>
              <a:rPr lang="ko-KR" altLang="en-US" dirty="0" smtClean="0"/>
              <a:t>이해하기 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팀의 협업을 중시한다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0" y="1745059"/>
            <a:ext cx="9145270" cy="429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491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구성 요소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0700"/>
              </p:ext>
            </p:extLst>
          </p:nvPr>
        </p:nvGraphicFramePr>
        <p:xfrm>
          <a:off x="566930" y="1124680"/>
          <a:ext cx="9782240" cy="4968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3150"/>
                <a:gridCol w="6696930"/>
                <a:gridCol w="1152160"/>
              </a:tblGrid>
              <a:tr h="1839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Scrum Team</a:t>
                      </a:r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구성원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프로젝트 팀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조직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의미하며 일반적으로 </a:t>
                      </a:r>
                      <a:r>
                        <a:rPr lang="en-US" altLang="ko-KR" sz="1600" dirty="0" smtClean="0"/>
                        <a:t>5~10</a:t>
                      </a:r>
                      <a:r>
                        <a:rPr lang="ko-KR" altLang="en-US" sz="1600" dirty="0" smtClean="0"/>
                        <a:t>명으로 구성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제품 책임자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b="1" dirty="0" smtClean="0">
                          <a:solidFill>
                            <a:srgbClr val="0000CC"/>
                          </a:solidFill>
                        </a:rPr>
                        <a:t>Product Owner</a:t>
                      </a:r>
                      <a:r>
                        <a:rPr lang="en-US" altLang="ko-KR" sz="1600" dirty="0" smtClean="0"/>
                        <a:t>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-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고객</a:t>
                      </a:r>
                      <a:r>
                        <a:rPr lang="en-US" altLang="ko-KR" sz="1600" baseline="0" dirty="0" smtClean="0"/>
                        <a:t>(</a:t>
                      </a:r>
                      <a:r>
                        <a:rPr lang="ko-KR" altLang="en-US" sz="1600" baseline="0" dirty="0" smtClean="0"/>
                        <a:t>실무자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baseline="0" dirty="0" smtClean="0"/>
                        <a:t>사용자 등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ko-KR" altLang="en-US" sz="1600" baseline="0" dirty="0" smtClean="0"/>
                        <a:t>을 대표하여 팀의 구성원으로 참여하며 </a:t>
                      </a:r>
                      <a:r>
                        <a:rPr lang="ko-KR" altLang="en-US" sz="1600" dirty="0" smtClean="0"/>
                        <a:t>제품에 대한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  요구사항 및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우선순위 조정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스크럼 마스터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b="1" dirty="0" smtClean="0">
                          <a:solidFill>
                            <a:srgbClr val="0000CC"/>
                          </a:solidFill>
                        </a:rPr>
                        <a:t>Scrum Master</a:t>
                      </a:r>
                      <a:r>
                        <a:rPr lang="en-US" altLang="ko-KR" sz="1600" dirty="0" smtClean="0"/>
                        <a:t>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-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팀을 구성하고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관리하며 외부로부터의 방해요소 제거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스크럼 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개발자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dirty="0"/>
                    </a:p>
                  </a:txBody>
                  <a:tcPr anchor="ctr"/>
                </a:tc>
              </a:tr>
              <a:tr h="1267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Product Backlog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개발을 기다리는 제품에 대한 사용자 관점의 요구사항 목록</a:t>
                      </a:r>
                      <a:r>
                        <a:rPr lang="en-US" altLang="ko-KR" sz="1600" dirty="0" smtClean="0"/>
                        <a:t>(Product Owner </a:t>
                      </a:r>
                      <a:r>
                        <a:rPr lang="ko-KR" altLang="en-US" sz="1600" dirty="0" smtClean="0"/>
                        <a:t>관리</a:t>
                      </a:r>
                      <a:r>
                        <a:rPr lang="en-US" altLang="ko-KR" sz="1600" dirty="0" smtClean="0"/>
                        <a:t>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-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제품 </a:t>
                      </a:r>
                      <a:r>
                        <a:rPr lang="ko-KR" altLang="en-US" sz="1600" baseline="0" dirty="0" err="1" smtClean="0"/>
                        <a:t>백로그에</a:t>
                      </a:r>
                      <a:r>
                        <a:rPr lang="ko-KR" altLang="en-US" sz="1600" baseline="0" dirty="0" smtClean="0"/>
                        <a:t> 정의된 기능을 </a:t>
                      </a:r>
                      <a:r>
                        <a:rPr lang="en-US" altLang="ko-KR" sz="1600" b="1" baseline="0" dirty="0" smtClean="0">
                          <a:solidFill>
                            <a:srgbClr val="0000CC"/>
                          </a:solidFill>
                        </a:rPr>
                        <a:t>User Story</a:t>
                      </a:r>
                      <a:r>
                        <a:rPr lang="ko-KR" altLang="en-US" sz="1600" baseline="0" dirty="0" smtClean="0"/>
                        <a:t>라 한다</a:t>
                      </a:r>
                      <a:endParaRPr lang="ko-KR" altLang="en-US" sz="16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개발자 작업량 추정은 스토리포인트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b="1" dirty="0" smtClean="0">
                          <a:solidFill>
                            <a:srgbClr val="0000CC"/>
                          </a:solidFill>
                        </a:rPr>
                        <a:t>Story Point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라 불리는 기준을 사용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프로젝트가 진행되면서 진화되고 변경 가능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/>
                        <a:t>ㅇㅇㄹㅇ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717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Sprint Backlog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해당 스프린트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b="1" dirty="0" smtClean="0">
                          <a:solidFill>
                            <a:srgbClr val="0000CC"/>
                          </a:solidFill>
                        </a:rPr>
                        <a:t>Sprint</a:t>
                      </a:r>
                      <a:r>
                        <a:rPr lang="en-US" altLang="ko-KR" sz="1600" dirty="0" smtClean="0"/>
                        <a:t>) </a:t>
                      </a:r>
                      <a:r>
                        <a:rPr lang="ko-KR" altLang="en-US" sz="1600" dirty="0" smtClean="0"/>
                        <a:t>기간 동안 수행되어야 하는 </a:t>
                      </a:r>
                      <a:r>
                        <a:rPr lang="en-US" altLang="ko-KR" sz="1600" dirty="0" smtClean="0"/>
                        <a:t>Task(</a:t>
                      </a:r>
                      <a:r>
                        <a:rPr lang="ko-KR" altLang="en-US" sz="1600" dirty="0" smtClean="0"/>
                        <a:t>작업</a:t>
                      </a:r>
                      <a:r>
                        <a:rPr lang="en-US" altLang="ko-KR" sz="1600" dirty="0" smtClean="0"/>
                        <a:t>) </a:t>
                      </a:r>
                      <a:r>
                        <a:rPr lang="ko-KR" altLang="en-US" sz="1600" dirty="0" smtClean="0"/>
                        <a:t>목록으로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Product Backlog</a:t>
                      </a:r>
                      <a:r>
                        <a:rPr lang="ko-KR" altLang="en-US" sz="1600" dirty="0" smtClean="0"/>
                        <a:t>의 </a:t>
                      </a:r>
                      <a:r>
                        <a:rPr lang="en-US" altLang="ko-KR" sz="1600" dirty="0" smtClean="0"/>
                        <a:t>User Story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ko-KR" altLang="en-US" sz="1600" dirty="0" smtClean="0"/>
                        <a:t>완료하기 위한 작업으로 구성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dirty="0"/>
                    </a:p>
                  </a:txBody>
                  <a:tcPr anchor="ctr"/>
                </a:tc>
              </a:tr>
              <a:tr h="1144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Sprint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 smtClean="0"/>
                        <a:t>개발과 테스트가 진행되도록 지정된 반복적인 개발주기</a:t>
                      </a:r>
                      <a:r>
                        <a:rPr lang="en-US" altLang="ko-KR" sz="1600" dirty="0" smtClean="0"/>
                        <a:t>(4~6</a:t>
                      </a:r>
                      <a:r>
                        <a:rPr lang="ko-KR" altLang="en-US" sz="1600" dirty="0" smtClean="0"/>
                        <a:t>주</a:t>
                      </a:r>
                      <a:r>
                        <a:rPr lang="en-US" altLang="ko-KR" sz="1600" dirty="0" smtClean="0"/>
                        <a:t>, 30</a:t>
                      </a:r>
                      <a:r>
                        <a:rPr lang="ko-KR" altLang="en-US" sz="1600" dirty="0" smtClean="0"/>
                        <a:t>일</a:t>
                      </a:r>
                      <a:r>
                        <a:rPr lang="en-US" altLang="ko-KR" sz="1600" dirty="0" smtClean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 smtClean="0"/>
                        <a:t>각 스프린트 종료 시 새로운 기능이 추가되어 실행 가능한 제품이 </a:t>
                      </a:r>
                      <a:r>
                        <a:rPr lang="ko-KR" altLang="en-US" sz="1600" dirty="0" err="1" smtClean="0"/>
                        <a:t>릴리즈</a:t>
                      </a:r>
                      <a:r>
                        <a:rPr lang="ko-KR" altLang="en-US" sz="1600" dirty="0" smtClean="0"/>
                        <a:t> 되어야 함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53" y="3219475"/>
            <a:ext cx="781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575" y="1628750"/>
            <a:ext cx="1080150" cy="86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210" y="4453700"/>
            <a:ext cx="781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17" y="5323453"/>
            <a:ext cx="1042298" cy="50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구성 요소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278258"/>
              </p:ext>
            </p:extLst>
          </p:nvPr>
        </p:nvGraphicFramePr>
        <p:xfrm>
          <a:off x="566930" y="1124680"/>
          <a:ext cx="9782240" cy="38241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3150"/>
                <a:gridCol w="5976830"/>
                <a:gridCol w="1872260"/>
              </a:tblGrid>
              <a:tr h="1839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Daily Stand-up Meeting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스크럼 팀이 매일 진행하는 </a:t>
                      </a:r>
                      <a:r>
                        <a:rPr lang="en-US" altLang="ko-KR" sz="1600" dirty="0" smtClean="0"/>
                        <a:t>Stand-up </a:t>
                      </a:r>
                      <a:r>
                        <a:rPr lang="ko-KR" altLang="en-US" sz="1600" dirty="0" smtClean="0"/>
                        <a:t>미팅</a:t>
                      </a:r>
                      <a:r>
                        <a:rPr lang="en-US" altLang="ko-KR" sz="1600" dirty="0" smtClean="0"/>
                        <a:t>(10~15</a:t>
                      </a:r>
                      <a:r>
                        <a:rPr lang="ko-KR" altLang="en-US" sz="1600" dirty="0" smtClean="0"/>
                        <a:t>분 정도</a:t>
                      </a:r>
                      <a:r>
                        <a:rPr lang="ko-KR" altLang="en-US" sz="1600" baseline="0" dirty="0" smtClean="0"/>
                        <a:t> 짧게</a:t>
                      </a:r>
                      <a:r>
                        <a:rPr lang="en-US" altLang="ko-KR" sz="1600" dirty="0" smtClean="0"/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팀원들의 개발 상황과 현황 발표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dirty="0"/>
                    </a:p>
                  </a:txBody>
                  <a:tcPr anchor="ctr"/>
                </a:tc>
              </a:tr>
              <a:tr h="1267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 smtClean="0"/>
                        <a:t>Burndown</a:t>
                      </a:r>
                      <a:r>
                        <a:rPr lang="en-US" altLang="ko-KR" sz="1600" b="1" dirty="0" smtClean="0"/>
                        <a:t> Chart</a:t>
                      </a:r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소멸차트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Sprint </a:t>
                      </a:r>
                      <a:r>
                        <a:rPr lang="ko-KR" altLang="en-US" sz="1600" dirty="0" smtClean="0"/>
                        <a:t>기간 동안에 개발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완료된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Sprint Backlog </a:t>
                      </a:r>
                      <a:r>
                        <a:rPr lang="ko-KR" altLang="en-US" sz="1600" dirty="0" smtClean="0"/>
                        <a:t>비율을 표시하는 차트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개발 진행 속도와 추진사항을 한눈에 파악 가능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지속적인 업데이트와 관리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dirty="0"/>
                    </a:p>
                  </a:txBody>
                  <a:tcPr anchor="ctr"/>
                </a:tc>
              </a:tr>
              <a:tr h="717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Incremental Delivery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Sprint </a:t>
                      </a:r>
                      <a:r>
                        <a:rPr lang="ko-KR" altLang="en-US" sz="1600" dirty="0" smtClean="0"/>
                        <a:t>과정의 산출물</a:t>
                      </a:r>
                      <a:r>
                        <a:rPr lang="en-US" altLang="ko-KR" sz="1600" dirty="0" smtClean="0"/>
                        <a:t>(Artifact)</a:t>
                      </a:r>
                      <a:endParaRPr lang="ko-KR" altLang="en-US" sz="16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테스트가 되었으며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실제 동작이 되는 실전 배치가 가능한 개발 결과물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5625" y="1570595"/>
            <a:ext cx="1309358" cy="93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50" y="3055095"/>
            <a:ext cx="1634822" cy="108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80" y="4294375"/>
            <a:ext cx="1533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 </a:t>
            </a:r>
            <a:r>
              <a:rPr lang="ko-KR" altLang="en-US" dirty="0" smtClean="0"/>
              <a:t>진행 과정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57985" y="969540"/>
            <a:ext cx="9519957" cy="5444105"/>
            <a:chOff x="757985" y="969540"/>
            <a:chExt cx="9519957" cy="544410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985" y="969540"/>
              <a:ext cx="9519957" cy="526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설명선 3 2"/>
            <p:cNvSpPr/>
            <p:nvPr/>
          </p:nvSpPr>
          <p:spPr bwMode="auto">
            <a:xfrm>
              <a:off x="2980624" y="5909575"/>
              <a:ext cx="1954148" cy="504070"/>
            </a:xfrm>
            <a:prstGeom prst="border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8775"/>
                <a:gd name="adj6" fmla="val -27409"/>
                <a:gd name="adj7" fmla="val -111761"/>
                <a:gd name="adj8" fmla="val -27583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chemeClr val="tx1"/>
                </a:buClr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Release Planning</a:t>
              </a:r>
              <a:endPara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팀 구성</a:t>
            </a:r>
            <a:r>
              <a:rPr lang="ko-KR" altLang="en-US" dirty="0"/>
              <a:t>원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80" y="964070"/>
            <a:ext cx="9034753" cy="522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주요 이벤트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80" y="966805"/>
            <a:ext cx="9073260" cy="554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개발 방법이 성공 하려면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111914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/>
              <a:t>보다 많은 고객의 참여가 필요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워크샵</a:t>
            </a:r>
            <a:r>
              <a:rPr lang="ko-KR" altLang="en-US" sz="2000" dirty="0" smtClean="0"/>
              <a:t> 등 참여를 유도할 수 있는 다양한 행사 개최</a:t>
            </a:r>
            <a:r>
              <a:rPr lang="en-US" altLang="ko-KR" sz="20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/>
              <a:t>프로젝트 이해 관계자와의 의견 조정 필수적</a:t>
            </a:r>
            <a:endParaRPr lang="en-US" altLang="ko-KR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/>
              <a:t>설계는 그때 그때 이해 관계자와의 커뮤니케이션을 보조해 주는 도구로서 역할만 </a:t>
            </a:r>
            <a:r>
              <a:rPr lang="en-US" altLang="ko-KR" sz="2000" dirty="0" smtClean="0"/>
              <a:t>!!(</a:t>
            </a:r>
            <a:r>
              <a:rPr lang="ko-KR" altLang="en-US" sz="2000" dirty="0" smtClean="0"/>
              <a:t>문서  최소화</a:t>
            </a:r>
            <a:r>
              <a:rPr lang="en-US" altLang="ko-K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012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주요 산출물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19007" y="966805"/>
            <a:ext cx="8753803" cy="5228222"/>
            <a:chOff x="1119007" y="966805"/>
            <a:chExt cx="8753803" cy="522822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07" y="966805"/>
              <a:ext cx="8753803" cy="5228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22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27300" y="2438400"/>
                <a:ext cx="438150" cy="258763"/>
              </p14:xfrm>
            </p:contentPart>
          </mc:Choice>
          <mc:Fallback xmlns="">
            <p:pic>
              <p:nvPicPr>
                <p:cNvPr id="5122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511446" y="2376086"/>
                  <a:ext cx="469858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23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803775" y="2178050"/>
                <a:ext cx="804863" cy="196850"/>
              </p14:xfrm>
            </p:contentPart>
          </mc:Choice>
          <mc:Fallback xmlns="">
            <p:pic>
              <p:nvPicPr>
                <p:cNvPr id="5123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787972" y="2121716"/>
                  <a:ext cx="836469" cy="309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124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8983663" y="4500563"/>
                <a:ext cx="581025" cy="134937"/>
              </p14:xfrm>
            </p:contentPart>
          </mc:Choice>
          <mc:Fallback xmlns="">
            <p:pic>
              <p:nvPicPr>
                <p:cNvPr id="5124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967352" y="4441880"/>
                  <a:ext cx="613284" cy="25197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" name="TextBox 1"/>
            <p:cNvSpPr txBox="1"/>
            <p:nvPr/>
          </p:nvSpPr>
          <p:spPr bwMode="auto">
            <a:xfrm>
              <a:off x="1517710" y="1681003"/>
              <a:ext cx="1584220" cy="3231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500" dirty="0" smtClean="0">
                  <a:solidFill>
                    <a:srgbClr val="FF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Release Planning</a:t>
              </a:r>
              <a:endParaRPr lang="ko-KR" altLang="en-US" sz="1500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3088282" y="1681004"/>
              <a:ext cx="1584220" cy="32316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500" dirty="0" smtClean="0">
                  <a:solidFill>
                    <a:srgbClr val="FF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Sprint Planning</a:t>
              </a:r>
              <a:endParaRPr lang="ko-KR" altLang="en-US" sz="1500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 bwMode="auto">
            <a:xfrm>
              <a:off x="3220180" y="1934208"/>
              <a:ext cx="1152160" cy="2876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chemeClr val="tx1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3"/>
          <p:cNvSpPr>
            <a:spLocks noGrp="1"/>
          </p:cNvSpPr>
          <p:nvPr>
            <p:ph type="ctrTitle"/>
          </p:nvPr>
        </p:nvSpPr>
        <p:spPr>
          <a:xfrm>
            <a:off x="28012" y="2833097"/>
            <a:ext cx="11027610" cy="938535"/>
          </a:xfrm>
        </p:spPr>
        <p:txBody>
          <a:bodyPr/>
          <a:lstStyle/>
          <a:p>
            <a:r>
              <a:rPr lang="ko-KR" altLang="en-US" sz="4000" dirty="0" smtClean="0">
                <a:solidFill>
                  <a:srgbClr val="005A9E"/>
                </a:solidFill>
              </a:rPr>
              <a:t>주먹구구식 모델</a:t>
            </a:r>
          </a:p>
        </p:txBody>
      </p:sp>
    </p:spTree>
    <p:extLst>
      <p:ext uri="{BB962C8B-B14F-4D97-AF65-F5344CB8AC3E}">
        <p14:creationId xmlns:p14="http://schemas.microsoft.com/office/powerpoint/2010/main" val="342183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주요 산출물 </a:t>
            </a:r>
            <a:r>
              <a:rPr lang="en-US" altLang="ko-KR" dirty="0" smtClean="0"/>
              <a:t>– Release Planning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20" y="1007020"/>
            <a:ext cx="8209140" cy="523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135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주요 산출물 </a:t>
            </a:r>
            <a:r>
              <a:rPr lang="en-US" altLang="ko-KR" dirty="0" smtClean="0"/>
              <a:t>– Planning Poker</a:t>
            </a:r>
            <a:endParaRPr lang="ko-KR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1968607"/>
          </a:xfrm>
        </p:spPr>
        <p:txBody>
          <a:bodyPr/>
          <a:lstStyle/>
          <a:p>
            <a:r>
              <a:rPr lang="ko-KR" altLang="en-US" dirty="0" smtClean="0"/>
              <a:t>전통적 개발 방식은 </a:t>
            </a:r>
            <a:r>
              <a:rPr lang="en-US" altLang="ko-KR" dirty="0" smtClean="0"/>
              <a:t>PM </a:t>
            </a:r>
            <a:r>
              <a:rPr lang="ko-KR" altLang="en-US" dirty="0" smtClean="0"/>
              <a:t>또는 상위 관리자가 업무순위를 결정하고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따른 일정을 만들어서 개발자에게 공고하고 그에 맞추도록 하는 방식이었다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상대적으로 힘이 없는 프로젝트 참여자들은 최대한 그 일정을 맞추기 위해 잦은 야근과 </a:t>
            </a:r>
            <a:r>
              <a:rPr lang="en-US" altLang="ko-KR" dirty="0" smtClean="0"/>
              <a:t>........</a:t>
            </a:r>
          </a:p>
          <a:p>
            <a:endParaRPr lang="en-US" altLang="ko-KR" dirty="0"/>
          </a:p>
          <a:p>
            <a:r>
              <a:rPr lang="ko-KR" altLang="en-US" dirty="0" err="1" smtClean="0">
                <a:solidFill>
                  <a:srgbClr val="C00000"/>
                </a:solidFill>
              </a:rPr>
              <a:t>플래닝</a:t>
            </a:r>
            <a:r>
              <a:rPr lang="ko-KR" altLang="en-US" dirty="0" smtClean="0">
                <a:solidFill>
                  <a:srgbClr val="C00000"/>
                </a:solidFill>
              </a:rPr>
              <a:t> 포커는 각각의 유저스토리에 대하여 스크럼  팀원들이 생각하는 일정을 제시하고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거기에서 타당성을 찾는다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ko-KR" altLang="en-US" dirty="0" smtClean="0"/>
              <a:t>팀원들이 각각 일정을 제시하고 거기에서 가장 일정을 많이 잡은 사람과 일정을 적게 잡은 사람의 이유를 들어서 적당한 합의점을 찾을 때 유용하다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포커를 하는 동안 서로의 의견 차이를 좁힐 수 있으며 자연스럽게 압박이 아닌 커뮤니케이션이  형성될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2910162"/>
            <a:ext cx="4593365" cy="336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830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 Task Board(</a:t>
            </a:r>
            <a:r>
              <a:rPr lang="ko-KR" altLang="en-US" dirty="0" smtClean="0"/>
              <a:t>작업 </a:t>
            </a:r>
            <a:r>
              <a:rPr lang="ko-KR" altLang="en-US" dirty="0" err="1" smtClean="0"/>
              <a:t>현황판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80" y="980660"/>
            <a:ext cx="8641200" cy="535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51046" y="3789050"/>
            <a:ext cx="4388809" cy="2664370"/>
            <a:chOff x="497134" y="1268760"/>
            <a:chExt cx="8455187" cy="54006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34" y="1268760"/>
              <a:ext cx="8064896" cy="4739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4646650"/>
              <a:ext cx="3859230" cy="2022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7751" y="4606518"/>
              <a:ext cx="3104570" cy="204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 Task Board(</a:t>
            </a:r>
            <a:r>
              <a:rPr lang="ko-KR" altLang="en-US" dirty="0" smtClean="0"/>
              <a:t>작업 </a:t>
            </a:r>
            <a:r>
              <a:rPr lang="ko-KR" altLang="en-US" dirty="0" err="1" smtClean="0"/>
              <a:t>현황판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25" y="980659"/>
            <a:ext cx="9001250" cy="539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 Task Board(</a:t>
            </a:r>
            <a:r>
              <a:rPr lang="ko-KR" altLang="en-US" dirty="0" smtClean="0"/>
              <a:t>작업 </a:t>
            </a:r>
            <a:r>
              <a:rPr lang="ko-KR" altLang="en-US" dirty="0" err="1" smtClean="0"/>
              <a:t>현황판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318924"/>
          </a:xfrm>
        </p:spPr>
        <p:txBody>
          <a:bodyPr/>
          <a:lstStyle/>
          <a:p>
            <a:r>
              <a:rPr lang="en-US" altLang="ko-KR" dirty="0" smtClean="0"/>
              <a:t>Visual Scrum Board(Scrum Tool)</a:t>
            </a:r>
          </a:p>
        </p:txBody>
      </p:sp>
      <p:pic>
        <p:nvPicPr>
          <p:cNvPr id="7" name="Picture 2" descr="C:\Users\kosta-00\Desktop\virtual_scrum_board-180890-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00" y="1196690"/>
            <a:ext cx="7128792" cy="511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스크럼</a:t>
            </a:r>
            <a:r>
              <a:rPr lang="en-US" altLang="ko-KR" dirty="0" smtClean="0"/>
              <a:t>(Scrum) </a:t>
            </a:r>
            <a:r>
              <a:rPr lang="ko-KR" altLang="en-US" dirty="0" smtClean="0"/>
              <a:t>주요 산출물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90" y="966805"/>
            <a:ext cx="876643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914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Scrum Task Board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43851" y="978381"/>
            <a:ext cx="9289290" cy="5533194"/>
            <a:chOff x="843851" y="978381"/>
            <a:chExt cx="9289290" cy="5533194"/>
          </a:xfrm>
        </p:grpSpPr>
        <p:pic>
          <p:nvPicPr>
            <p:cNvPr id="696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3851" y="978381"/>
              <a:ext cx="9289290" cy="5533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"/>
            <p:cNvSpPr txBox="1"/>
            <p:nvPr/>
          </p:nvSpPr>
          <p:spPr bwMode="auto">
            <a:xfrm>
              <a:off x="987870" y="1052670"/>
              <a:ext cx="1854842" cy="40011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2000" dirty="0" smtClean="0">
                  <a:latin typeface="+mn-lt"/>
                  <a:ea typeface="+mj-ea"/>
                </a:rPr>
                <a:t>User Story</a:t>
              </a:r>
              <a:endParaRPr lang="ko-KR" altLang="en-US" sz="2000" dirty="0" smtClean="0">
                <a:latin typeface="+mn-lt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3035422" y="1052670"/>
              <a:ext cx="1278556" cy="40011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2000" dirty="0" smtClean="0">
                  <a:latin typeface="+mn-lt"/>
                  <a:ea typeface="+mj-ea"/>
                </a:rPr>
                <a:t>To-Do</a:t>
              </a:r>
              <a:endParaRPr lang="ko-KR" altLang="en-US" sz="2000" dirty="0" smtClean="0">
                <a:latin typeface="+mn-lt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4516360" y="1052670"/>
              <a:ext cx="1278556" cy="40011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2000" dirty="0" smtClean="0">
                  <a:latin typeface="+mn-lt"/>
                  <a:ea typeface="+mj-ea"/>
                </a:rPr>
                <a:t>Doing</a:t>
              </a:r>
              <a:endParaRPr lang="ko-KR" altLang="en-US" sz="2000" dirty="0" smtClean="0">
                <a:latin typeface="+mn-lt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6100580" y="1052670"/>
              <a:ext cx="1278556" cy="40011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2000" dirty="0" smtClean="0">
                  <a:latin typeface="+mn-lt"/>
                  <a:ea typeface="+mj-ea"/>
                </a:rPr>
                <a:t>Done</a:t>
              </a:r>
              <a:endParaRPr lang="ko-KR" altLang="en-US" sz="2000" dirty="0" smtClean="0">
                <a:latin typeface="+mn-lt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7811402" y="1052670"/>
              <a:ext cx="2088290" cy="40011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2000" dirty="0" smtClean="0">
                  <a:latin typeface="+mn-lt"/>
                  <a:ea typeface="+mj-ea"/>
                </a:rPr>
                <a:t>Sprint Goal!!!</a:t>
              </a:r>
              <a:endParaRPr lang="ko-KR" altLang="en-US" sz="2000" dirty="0" smtClean="0">
                <a:latin typeface="+mn-lt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7811402" y="2431622"/>
              <a:ext cx="2088290" cy="40011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2000" dirty="0" err="1" smtClean="0">
                  <a:latin typeface="+mn-lt"/>
                  <a:ea typeface="+mj-ea"/>
                </a:rPr>
                <a:t>Burndown</a:t>
              </a:r>
              <a:r>
                <a:rPr lang="en-US" altLang="ko-KR" sz="2000" dirty="0" smtClean="0">
                  <a:latin typeface="+mn-lt"/>
                  <a:ea typeface="+mj-ea"/>
                </a:rPr>
                <a:t> Chart</a:t>
              </a:r>
              <a:endParaRPr lang="ko-KR" altLang="en-US" sz="2000" dirty="0" smtClean="0">
                <a:latin typeface="+mn-lt"/>
                <a:ea typeface="+mj-ea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7811402" y="4005080"/>
              <a:ext cx="2088290" cy="40011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2000" dirty="0" smtClean="0">
                  <a:latin typeface="+mn-lt"/>
                  <a:ea typeface="+mj-ea"/>
                </a:rPr>
                <a:t>Next Sprint</a:t>
              </a:r>
              <a:endParaRPr lang="ko-KR" altLang="en-US" sz="2000" dirty="0" smtClean="0">
                <a:latin typeface="+mn-lt"/>
                <a:ea typeface="+mj-ea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7811402" y="5301260"/>
              <a:ext cx="2088290" cy="40011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ko-KR" altLang="en-US" sz="2000" dirty="0" smtClean="0">
                  <a:latin typeface="+mn-lt"/>
                  <a:ea typeface="+mj-ea"/>
                </a:rPr>
                <a:t>종료 </a:t>
              </a:r>
              <a:r>
                <a:rPr lang="en-US" altLang="ko-KR" sz="2000" dirty="0" smtClean="0">
                  <a:latin typeface="+mn-lt"/>
                  <a:ea typeface="+mj-ea"/>
                </a:rPr>
                <a:t>User Story</a:t>
              </a:r>
              <a:endParaRPr lang="ko-KR" altLang="en-US" sz="2000" dirty="0" smtClean="0">
                <a:latin typeface="+mn-lt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494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Scrum Task Board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60" y="850289"/>
            <a:ext cx="9217280" cy="5675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066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Scrum Task Board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60" y="883987"/>
            <a:ext cx="9361300" cy="5641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017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주먹구구식  모델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2830381"/>
          </a:xfrm>
        </p:spPr>
        <p:txBody>
          <a:bodyPr/>
          <a:lstStyle/>
          <a:p>
            <a:r>
              <a:rPr lang="ko-KR" altLang="en-US" dirty="0" smtClean="0"/>
              <a:t>즉흥적 </a:t>
            </a:r>
            <a:r>
              <a:rPr lang="ko-KR" altLang="en-US" dirty="0"/>
              <a:t>소프트웨어 개발 </a:t>
            </a:r>
            <a:r>
              <a:rPr lang="ko-KR" altLang="en-US" dirty="0" smtClean="0"/>
              <a:t>모델</a:t>
            </a:r>
            <a:r>
              <a:rPr lang="en-US" altLang="ko-KR" dirty="0"/>
              <a:t>(Build and fix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주먹구구식</a:t>
            </a:r>
          </a:p>
          <a:p>
            <a:pPr lvl="1"/>
            <a:r>
              <a:rPr lang="ko-KR" altLang="en-US" dirty="0"/>
              <a:t>주먹으로 </a:t>
            </a:r>
            <a:r>
              <a:rPr lang="ko-KR" altLang="en-US" dirty="0" err="1"/>
              <a:t>구구셈을</a:t>
            </a:r>
            <a:r>
              <a:rPr lang="ko-KR" altLang="en-US" dirty="0"/>
              <a:t> 따지던 방법에서 유래한 말</a:t>
            </a:r>
          </a:p>
          <a:p>
            <a:pPr lvl="1"/>
            <a:r>
              <a:rPr lang="ko-KR" altLang="en-US" dirty="0"/>
              <a:t>정확한 앞뒤 계산 없이 일을 대충 처리할 때 쓰는 말</a:t>
            </a:r>
          </a:p>
          <a:p>
            <a:endParaRPr lang="ko-KR" altLang="en-US" dirty="0"/>
          </a:p>
          <a:p>
            <a:r>
              <a:rPr lang="ko-KR" altLang="en-US" dirty="0"/>
              <a:t>소프트웨어 개발에서의 주먹구구식 모델</a:t>
            </a:r>
          </a:p>
          <a:p>
            <a:pPr lvl="1"/>
            <a:r>
              <a:rPr lang="ko-KR" altLang="en-US" dirty="0"/>
              <a:t>공식적인 가이드라인이나 프로세스가 없는 개발 방식</a:t>
            </a:r>
          </a:p>
          <a:p>
            <a:pPr lvl="1"/>
            <a:r>
              <a:rPr lang="ko-KR" altLang="en-US" dirty="0"/>
              <a:t>요구 분석 명세서나 설계 단계 없이 간단한 기능만을 정리하여 개발하는 형태</a:t>
            </a:r>
          </a:p>
          <a:p>
            <a:pPr lvl="1"/>
            <a:r>
              <a:rPr lang="ko-KR" altLang="en-US" dirty="0"/>
              <a:t>일단 코드를 작성하여 제품을 만들어본 후에 요구 분석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유지보수에 대해 생각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3188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주먹구구식  모델의 개발 단계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90985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① </a:t>
            </a:r>
            <a:r>
              <a:rPr lang="ko-KR" altLang="en-US" dirty="0" smtClean="0"/>
              <a:t> 첫 </a:t>
            </a:r>
            <a:r>
              <a:rPr lang="ko-KR" altLang="en-US" dirty="0"/>
              <a:t>번째 버전의 코드를 작성하여 제품을 완성한다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② 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작성된 </a:t>
            </a:r>
            <a:r>
              <a:rPr lang="ko-KR" altLang="en-US" dirty="0"/>
              <a:t>코드에 문제점이 있으면 수정하여 해결한다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③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문제가 </a:t>
            </a:r>
            <a:r>
              <a:rPr lang="ko-KR" altLang="en-US" dirty="0"/>
              <a:t>없으면 사용한다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20" y="1957734"/>
            <a:ext cx="8281150" cy="203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750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주먹구구식  모델의 사용 및 단점</a:t>
            </a:r>
            <a:endParaRPr lang="ko-KR" altLang="en-US" dirty="0"/>
          </a:p>
        </p:txBody>
      </p:sp>
      <p:sp>
        <p:nvSpPr>
          <p:cNvPr id="192512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2"/>
            <a:ext cx="10298113" cy="2461049"/>
          </a:xfrm>
        </p:spPr>
        <p:txBody>
          <a:bodyPr/>
          <a:lstStyle/>
          <a:p>
            <a:r>
              <a:rPr lang="ko-KR" altLang="en-US" dirty="0"/>
              <a:t>주먹구구식 모델의 사용</a:t>
            </a:r>
          </a:p>
          <a:p>
            <a:pPr lvl="1"/>
            <a:r>
              <a:rPr lang="ko-KR" altLang="en-US" dirty="0"/>
              <a:t>개발자 한 명이 단시간에 마칠 수 있는 경우에 적합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대학 수업의 한 학기용 프로젝트 정도</a:t>
            </a:r>
          </a:p>
          <a:p>
            <a:endParaRPr lang="ko-KR" altLang="en-US" dirty="0"/>
          </a:p>
          <a:p>
            <a:r>
              <a:rPr lang="ko-KR" altLang="en-US" dirty="0"/>
              <a:t>주먹구구식 모델의 단점</a:t>
            </a:r>
          </a:p>
          <a:p>
            <a:pPr lvl="1"/>
            <a:r>
              <a:rPr lang="ko-KR" altLang="en-US" dirty="0"/>
              <a:t>정해진 개발 순서나 각 단계별로 문서화된 산출물이 없어 관리 및 유지보수가 어렵다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프로젝트 전체 범위를 알 수 없을 뿐더러 좋은 아키텍처를 만들 수도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일을 효과적으로 나눠 개발할 수도 없으며</a:t>
            </a:r>
            <a:r>
              <a:rPr lang="en-US" altLang="ko-KR" dirty="0"/>
              <a:t>, </a:t>
            </a:r>
            <a:r>
              <a:rPr lang="ko-KR" altLang="en-US" dirty="0"/>
              <a:t>프로젝트 진척 상황을 파악할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계속적 수정으로 인해 프로그램의 구조가 나빠져 수정이 매우 어려워진다</a:t>
            </a:r>
            <a:r>
              <a:rPr lang="en-US" altLang="ko-KR" dirty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2504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3"/>
          <p:cNvSpPr>
            <a:spLocks noGrp="1"/>
          </p:cNvSpPr>
          <p:nvPr>
            <p:ph type="ctrTitle"/>
          </p:nvPr>
        </p:nvSpPr>
        <p:spPr>
          <a:xfrm>
            <a:off x="28012" y="2833097"/>
            <a:ext cx="11027610" cy="938535"/>
          </a:xfrm>
        </p:spPr>
        <p:txBody>
          <a:bodyPr/>
          <a:lstStyle/>
          <a:p>
            <a:r>
              <a:rPr lang="ko-KR" altLang="en-US" sz="4000" dirty="0" smtClean="0">
                <a:solidFill>
                  <a:srgbClr val="005A9E"/>
                </a:solidFill>
              </a:rPr>
              <a:t>선형 순차적 모델</a:t>
            </a:r>
          </a:p>
        </p:txBody>
      </p:sp>
    </p:spTree>
    <p:extLst>
      <p:ext uri="{BB962C8B-B14F-4D97-AF65-F5344CB8AC3E}">
        <p14:creationId xmlns:p14="http://schemas.microsoft.com/office/powerpoint/2010/main" val="114144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UBTITLE" val="2"/>
  <p:tag name="ROADMAP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heme/theme1.xml><?xml version="1.0" encoding="utf-8"?>
<a:theme xmlns:a="http://schemas.openxmlformats.org/drawingml/2006/main" name="Nextree Basic A4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C2E5"/>
      </a:accent1>
      <a:accent2>
        <a:srgbClr val="D6EBF6"/>
      </a:accent2>
      <a:accent3>
        <a:srgbClr val="FFFFFF"/>
      </a:accent3>
      <a:accent4>
        <a:srgbClr val="000000"/>
      </a:accent4>
      <a:accent5>
        <a:srgbClr val="C1DDF0"/>
      </a:accent5>
      <a:accent6>
        <a:srgbClr val="C2D5DF"/>
      </a:accent6>
      <a:hlink>
        <a:srgbClr val="288FC8"/>
      </a:hlink>
      <a:folHlink>
        <a:srgbClr val="006699"/>
      </a:folHlink>
    </a:clrScheme>
    <a:fontScheme name="사용자 지정 3">
      <a:majorFont>
        <a:latin typeface="Optima"/>
        <a:ea typeface="가는각진제목체"/>
        <a:cs typeface=""/>
      </a:majorFont>
      <a:minorFont>
        <a:latin typeface="Optima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tx1">
              <a:lumMod val="75000"/>
              <a:lumOff val="25000"/>
            </a:schemeClr>
          </a:solidFill>
          <a:round/>
          <a:headEnd/>
          <a:tailEnd/>
        </a:ln>
        <a:effectLst/>
      </a:spPr>
      <a:bodyPr wrap="square" rtlCol="0" anchor="ctr">
        <a:noAutofit/>
      </a:bodyPr>
      <a:lstStyle>
        <a:defPPr algn="ctr" eaLnBrk="0" latinLnBrk="0" hangingPunct="0">
          <a:spcBef>
            <a:spcPts val="0"/>
          </a:spcBef>
          <a:buClr>
            <a:schemeClr val="tx1"/>
          </a:buClr>
          <a:defRPr smtClean="0">
            <a:latin typeface="Optima" pitchFamily="2" charset="2"/>
          </a:defRPr>
        </a:defPPr>
      </a:lstStyle>
    </a:spDef>
    <a:lnDef>
      <a:spPr bwMode="auto">
        <a:noFill/>
        <a:ln w="12700">
          <a:solidFill>
            <a:srgbClr val="666666"/>
          </a:solidFill>
          <a:round/>
          <a:headEnd/>
          <a:tailEnd type="arrow" w="med" len="med"/>
        </a:ln>
        <a:effectLst/>
      </a:spPr>
      <a:bodyPr/>
      <a:lstStyle/>
    </a:lnDef>
    <a:txDef>
      <a:spPr bwMode="auto">
        <a:noFill/>
        <a:ln w="12700">
          <a:noFill/>
          <a:miter lim="800000"/>
          <a:headEnd/>
          <a:tailEnd/>
        </a:ln>
        <a:effectLst/>
      </a:spPr>
      <a:bodyPr wrap="square" lIns="36000" rIns="36000" rtlCol="0">
        <a:spAutoFit/>
      </a:bodyPr>
      <a:lstStyle>
        <a:defPPr algn="l" defTabSz="708025" eaLnBrk="0" latinLnBrk="0" hangingPunct="0">
          <a:spcBef>
            <a:spcPts val="0"/>
          </a:spcBef>
          <a:buClr>
            <a:schemeClr val="folHlink"/>
          </a:buClr>
          <a:defRPr sz="1000" b="0" dirty="0" smtClean="0">
            <a:latin typeface="+mn-lt"/>
            <a:ea typeface="+mj-ea"/>
          </a:defRPr>
        </a:defPPr>
      </a:lstStyle>
    </a:txDef>
  </a:objectDefaults>
  <a:extraClrSchemeLst>
    <a:extraClrScheme>
      <a:clrScheme name="1_QPT Handout Basic A4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115036</TotalTime>
  <Words>1889</Words>
  <Application>Microsoft Office PowerPoint</Application>
  <PresentationFormat>사용자 지정</PresentationFormat>
  <Paragraphs>368</Paragraphs>
  <Slides>58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굴림</vt:lpstr>
      <vt:lpstr>Arial</vt:lpstr>
      <vt:lpstr>맑은 고딕</vt:lpstr>
      <vt:lpstr>Wingdings</vt:lpstr>
      <vt:lpstr>Optima</vt:lpstr>
      <vt:lpstr>가는각진제목체</vt:lpstr>
      <vt:lpstr>HY헤드라인M</vt:lpstr>
      <vt:lpstr>휴먼모음T</vt:lpstr>
      <vt:lpstr>Nextree Basic A4</vt:lpstr>
      <vt:lpstr>Agile 개발 방법론</vt:lpstr>
      <vt:lpstr>소프트웨어 개발 방법론 소개</vt:lpstr>
      <vt:lpstr>소프트웨어 개발 방법론 구성 요소</vt:lpstr>
      <vt:lpstr>소프트웨어 개발 프로세스</vt:lpstr>
      <vt:lpstr>주먹구구식 모델</vt:lpstr>
      <vt:lpstr>주먹구구식  모델</vt:lpstr>
      <vt:lpstr>주먹구구식  모델의 개발 단계</vt:lpstr>
      <vt:lpstr>주먹구구식  모델의 사용 및 단점</vt:lpstr>
      <vt:lpstr>선형 순차적 모델</vt:lpstr>
      <vt:lpstr>Waterfall 모델</vt:lpstr>
      <vt:lpstr>Waterfall 모델 절차</vt:lpstr>
      <vt:lpstr>Waterfall 프로세스 모델</vt:lpstr>
      <vt:lpstr>V 모델</vt:lpstr>
      <vt:lpstr>V 모델</vt:lpstr>
      <vt:lpstr>진화적 프로세스 모델</vt:lpstr>
      <vt:lpstr>진화적 프로세스 모델 등장 배경</vt:lpstr>
      <vt:lpstr>프로토타입 모델</vt:lpstr>
      <vt:lpstr>프로토타입 모델 개발 절차</vt:lpstr>
      <vt:lpstr>프로토타입 모델 장단점</vt:lpstr>
      <vt:lpstr>단계적, 점증적 개발 모델</vt:lpstr>
      <vt:lpstr>단계적 개발 모델</vt:lpstr>
      <vt:lpstr>점증적 개발 방법</vt:lpstr>
      <vt:lpstr>점증적 개발 방법의 예</vt:lpstr>
      <vt:lpstr>반복적 개발 방법</vt:lpstr>
      <vt:lpstr>반복적 개발 방법의 예</vt:lpstr>
      <vt:lpstr>통합 프로세스(UP) 모델</vt:lpstr>
      <vt:lpstr>통합 프로세스(UP) 모델</vt:lpstr>
      <vt:lpstr>통합 프로세스(UP) 모델</vt:lpstr>
      <vt:lpstr>통합 프로세스(UP) 방법</vt:lpstr>
      <vt:lpstr>통합 프로세스(UP) 절차</vt:lpstr>
      <vt:lpstr>① 도입 단계inception phase</vt:lpstr>
      <vt:lpstr>② 구체화 단계elaboration phase</vt:lpstr>
      <vt:lpstr>③ 구축 단계construction phase</vt:lpstr>
      <vt:lpstr>④ 전이 단계transition phase</vt:lpstr>
      <vt:lpstr>⑤ 도입/구체화/구축/전이 단계의 공통 작업</vt:lpstr>
      <vt:lpstr>애자일(Agile) 프로세스 모델</vt:lpstr>
      <vt:lpstr>Agile 프로세스 모델</vt:lpstr>
      <vt:lpstr>Agile 프로세스 모델의 이해</vt:lpstr>
      <vt:lpstr>Agile과 Waterfall 모델 비교</vt:lpstr>
      <vt:lpstr>Agile 적용 기법 종류 </vt:lpstr>
      <vt:lpstr>스크럼(Scrum) 정의</vt:lpstr>
      <vt:lpstr>스크럼(Scrum) 특징</vt:lpstr>
      <vt:lpstr>스크럼(Scrum) 구성 요소(1/2)</vt:lpstr>
      <vt:lpstr>스크럼(Scrum) 구성 요소(2/2)</vt:lpstr>
      <vt:lpstr>스크럼(Scrum)  진행 과정</vt:lpstr>
      <vt:lpstr>스크럼(Scrum) 팀 구성원</vt:lpstr>
      <vt:lpstr>스크럼(Scrum) 주요 이벤트</vt:lpstr>
      <vt:lpstr>스크럼(Scrum) 개발 방법이 성공 하려면?</vt:lpstr>
      <vt:lpstr>스크럼(Scrum) 주요 산출물</vt:lpstr>
      <vt:lpstr>스크럼(Scrum) 주요 산출물 – Release Planning</vt:lpstr>
      <vt:lpstr>스크럼(Scrum) 주요 산출물 – Planning Poker</vt:lpstr>
      <vt:lpstr>스크럼(Scrum)  Task Board(작업 현황판) - 사례</vt:lpstr>
      <vt:lpstr>스크럼(Scrum)  Task Board(작업 현황판) - 사례</vt:lpstr>
      <vt:lpstr>스크럼(Scrum)  Task Board(작업 현황판) - 사례</vt:lpstr>
      <vt:lpstr>스크럼(Scrum) 주요 산출물</vt:lpstr>
      <vt:lpstr>프로젝트 Scrum Task Board 활용</vt:lpstr>
      <vt:lpstr>프로젝트 Scrum Task Board 활용</vt:lpstr>
      <vt:lpstr>프로젝트 Scrum Task Board 활용</vt:lpstr>
    </vt:vector>
  </TitlesOfParts>
  <Company>Accenture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tsong</dc:creator>
  <cp:lastModifiedBy>kosta</cp:lastModifiedBy>
  <cp:revision>7444</cp:revision>
  <cp:lastPrinted>2014-01-01T12:16:34Z</cp:lastPrinted>
  <dcterms:created xsi:type="dcterms:W3CDTF">2002-03-21T10:45:59Z</dcterms:created>
  <dcterms:modified xsi:type="dcterms:W3CDTF">2018-05-15T06:04:25Z</dcterms:modified>
</cp:coreProperties>
</file>